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1" r:id="rId6"/>
    <p:sldId id="262"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фон рдш.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643192" cy="2362274"/>
          </a:xfrm>
        </p:spPr>
        <p:txBody>
          <a:bodyPr>
            <a:normAutofit fontScale="90000"/>
          </a:bodyPr>
          <a:lstStyle/>
          <a:p>
            <a:pPr algn="r"/>
            <a:r>
              <a:rPr lang="ru-RU" sz="2700" b="1" smtClean="0">
                <a:solidFill>
                  <a:srgbClr val="FF0000"/>
                </a:solidFill>
                <a:latin typeface="Ariston" pitchFamily="66" charset="0"/>
              </a:rPr>
              <a:t>Что такое РДШ! </a:t>
            </a:r>
            <a:br>
              <a:rPr lang="ru-RU" sz="2700" b="1" smtClean="0">
                <a:solidFill>
                  <a:srgbClr val="FF0000"/>
                </a:solidFill>
                <a:latin typeface="Ariston" pitchFamily="66" charset="0"/>
              </a:rPr>
            </a:br>
            <a:r>
              <a:rPr lang="ru-RU" sz="2700" b="1" smtClean="0">
                <a:solidFill>
                  <a:srgbClr val="FF0000"/>
                </a:solidFill>
                <a:latin typeface="Ariston" pitchFamily="66" charset="0"/>
              </a:rPr>
              <a:t>Р-Россия, школа-Ш, </a:t>
            </a:r>
            <a:br>
              <a:rPr lang="ru-RU" sz="2700" b="1" smtClean="0">
                <a:solidFill>
                  <a:srgbClr val="FF0000"/>
                </a:solidFill>
                <a:latin typeface="Ariston" pitchFamily="66" charset="0"/>
              </a:rPr>
            </a:br>
            <a:r>
              <a:rPr lang="ru-RU" sz="2700" b="1" smtClean="0">
                <a:solidFill>
                  <a:srgbClr val="FF0000"/>
                </a:solidFill>
                <a:latin typeface="Ariston" pitchFamily="66" charset="0"/>
              </a:rPr>
              <a:t>А без Д тут никуда- детство, дружба, долг, друзья…</a:t>
            </a:r>
            <a:r>
              <a:rPr lang="ru-RU" b="1" smtClean="0">
                <a:solidFill>
                  <a:srgbClr val="FF0000"/>
                </a:solidFill>
                <a:latin typeface="Ariston" pitchFamily="66" charset="0"/>
              </a:rPr>
              <a:t/>
            </a:r>
            <a:br>
              <a:rPr lang="ru-RU" b="1" smtClean="0">
                <a:solidFill>
                  <a:srgbClr val="FF0000"/>
                </a:solidFill>
                <a:latin typeface="Ariston" pitchFamily="66" charset="0"/>
              </a:rPr>
            </a:br>
            <a:endParaRPr lang="ru-RU" b="1" dirty="0">
              <a:solidFill>
                <a:srgbClr val="FF0000"/>
              </a:solidFill>
              <a:latin typeface="Ariston" pitchFamily="66" charset="0"/>
            </a:endParaRPr>
          </a:p>
        </p:txBody>
      </p:sp>
      <p:sp>
        <p:nvSpPr>
          <p:cNvPr id="3" name="Содержимое 2"/>
          <p:cNvSpPr>
            <a:spLocks noGrp="1"/>
          </p:cNvSpPr>
          <p:nvPr>
            <p:ph idx="1"/>
          </p:nvPr>
        </p:nvSpPr>
        <p:spPr>
          <a:xfrm>
            <a:off x="323528" y="1556792"/>
            <a:ext cx="8229600" cy="5184576"/>
          </a:xfrm>
        </p:spPr>
        <p:txBody>
          <a:bodyPr>
            <a:normAutofit lnSpcReduction="10000"/>
          </a:bodyPr>
          <a:lstStyle/>
          <a:p>
            <a:pPr>
              <a:buNone/>
            </a:pPr>
            <a:endParaRPr lang="ru-RU" dirty="0" smtClean="0"/>
          </a:p>
          <a:p>
            <a:pPr algn="ctr">
              <a:buNone/>
            </a:pPr>
            <a:r>
              <a:rPr lang="ru-RU" dirty="0" smtClean="0">
                <a:solidFill>
                  <a:srgbClr val="00B0F0"/>
                </a:solidFill>
                <a:latin typeface="Monotype Corsiva" pitchFamily="66" charset="0"/>
              </a:rPr>
              <a:t>Тема выступления:</a:t>
            </a:r>
          </a:p>
          <a:p>
            <a:pPr algn="ctr">
              <a:buNone/>
            </a:pPr>
            <a:r>
              <a:rPr lang="ru-RU" dirty="0" smtClean="0">
                <a:solidFill>
                  <a:schemeClr val="tx1">
                    <a:lumMod val="95000"/>
                    <a:lumOff val="5000"/>
                  </a:schemeClr>
                </a:solidFill>
                <a:latin typeface="Monotype Corsiva" pitchFamily="66" charset="0"/>
              </a:rPr>
              <a:t>«Организация деятельности РДШ в школе по направлениям. </a:t>
            </a:r>
          </a:p>
          <a:p>
            <a:pPr algn="ctr">
              <a:buNone/>
            </a:pPr>
            <a:r>
              <a:rPr lang="ru-RU" dirty="0" smtClean="0">
                <a:solidFill>
                  <a:schemeClr val="tx1">
                    <a:lumMod val="95000"/>
                    <a:lumOff val="5000"/>
                  </a:schemeClr>
                </a:solidFill>
                <a:latin typeface="Monotype Corsiva" pitchFamily="66" charset="0"/>
              </a:rPr>
              <a:t>Победа во Всероссийском конкурсе </a:t>
            </a:r>
          </a:p>
          <a:p>
            <a:pPr algn="ctr">
              <a:buNone/>
            </a:pPr>
            <a:r>
              <a:rPr lang="ru-RU" dirty="0" smtClean="0">
                <a:solidFill>
                  <a:schemeClr val="tx1">
                    <a:lumMod val="95000"/>
                    <a:lumOff val="5000"/>
                  </a:schemeClr>
                </a:solidFill>
                <a:latin typeface="Monotype Corsiva" pitchFamily="66" charset="0"/>
              </a:rPr>
              <a:t>«Добро не уходит на каникулы 2021» (из опыта работы)</a:t>
            </a:r>
          </a:p>
          <a:p>
            <a:pPr>
              <a:buNone/>
            </a:pPr>
            <a:endParaRPr lang="ru-RU" sz="1900" dirty="0" smtClean="0">
              <a:solidFill>
                <a:schemeClr val="tx1">
                  <a:lumMod val="95000"/>
                  <a:lumOff val="5000"/>
                </a:schemeClr>
              </a:solidFill>
              <a:latin typeface="Monotype Corsiva" pitchFamily="66" charset="0"/>
            </a:endParaRPr>
          </a:p>
          <a:p>
            <a:pPr>
              <a:buNone/>
            </a:pPr>
            <a:r>
              <a:rPr lang="ru-RU" sz="1900" b="1" dirty="0" smtClean="0">
                <a:solidFill>
                  <a:schemeClr val="tx1">
                    <a:lumMod val="95000"/>
                    <a:lumOff val="5000"/>
                  </a:schemeClr>
                </a:solidFill>
                <a:latin typeface="Monotype Corsiva" pitchFamily="66" charset="0"/>
              </a:rPr>
              <a:t>МБОУ ООШ п.Новый Первомайского района</a:t>
            </a:r>
          </a:p>
          <a:p>
            <a:pPr>
              <a:buNone/>
            </a:pPr>
            <a:r>
              <a:rPr lang="ru-RU" sz="1900" b="1" dirty="0" smtClean="0">
                <a:solidFill>
                  <a:schemeClr val="tx1">
                    <a:lumMod val="95000"/>
                    <a:lumOff val="5000"/>
                  </a:schemeClr>
                </a:solidFill>
                <a:latin typeface="Monotype Corsiva" pitchFamily="66" charset="0"/>
              </a:rPr>
              <a:t>Насенник А.В.</a:t>
            </a:r>
          </a:p>
          <a:p>
            <a:pPr>
              <a:buNone/>
            </a:pPr>
            <a:r>
              <a:rPr lang="ru-RU" sz="1900" b="1" dirty="0" smtClean="0">
                <a:solidFill>
                  <a:schemeClr val="tx1">
                    <a:lumMod val="95000"/>
                    <a:lumOff val="5000"/>
                  </a:schemeClr>
                </a:solidFill>
                <a:latin typeface="Monotype Corsiva" pitchFamily="66" charset="0"/>
              </a:rPr>
              <a:t>Наркевич Л.Н.</a:t>
            </a:r>
            <a:endParaRPr lang="ru-RU" sz="1900" b="1"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user\Desktop\фон рдш.jpg"/>
          <p:cNvPicPr>
            <a:picLocks noChangeAspect="1" noChangeArrowheads="1"/>
          </p:cNvPicPr>
          <p:nvPr/>
        </p:nvPicPr>
        <p:blipFill>
          <a:blip r:embed="rId2" cstate="print"/>
          <a:srcRect/>
          <a:stretch>
            <a:fillRect/>
          </a:stretch>
        </p:blipFill>
        <p:spPr bwMode="auto">
          <a:xfrm>
            <a:off x="0" y="0"/>
            <a:ext cx="9170294" cy="6858000"/>
          </a:xfrm>
          <a:prstGeom prst="rect">
            <a:avLst/>
          </a:prstGeom>
          <a:noFill/>
        </p:spPr>
      </p:pic>
      <p:sp>
        <p:nvSpPr>
          <p:cNvPr id="14338" name="AutoShape 2" descr="https://catherineasquithgallery.com/uploads/posts/2021-02/thumbs/1613678675_9-p-fon-dlya-prezentatsii-rdsh-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descr="C:\Users\user\Desktop\napravlenia-rds.jpg"/>
          <p:cNvPicPr>
            <a:picLocks noGrp="1" noChangeAspect="1" noChangeArrowheads="1"/>
          </p:cNvPicPr>
          <p:nvPr>
            <p:ph idx="1"/>
          </p:nvPr>
        </p:nvPicPr>
        <p:blipFill>
          <a:blip r:embed="rId3" cstate="print"/>
          <a:srcRect/>
          <a:stretch>
            <a:fillRect/>
          </a:stretch>
        </p:blipFill>
        <p:spPr bwMode="auto">
          <a:xfrm>
            <a:off x="251520" y="1268760"/>
            <a:ext cx="8064896" cy="5096890"/>
          </a:xfrm>
          <a:prstGeom prst="rect">
            <a:avLst/>
          </a:prstGeom>
          <a:noFill/>
        </p:spPr>
      </p:pic>
      <p:sp>
        <p:nvSpPr>
          <p:cNvPr id="7" name="Прямоугольник 6"/>
          <p:cNvSpPr/>
          <p:nvPr/>
        </p:nvSpPr>
        <p:spPr>
          <a:xfrm>
            <a:off x="1187624" y="0"/>
            <a:ext cx="6912768" cy="1569660"/>
          </a:xfrm>
          <a:prstGeom prst="rect">
            <a:avLst/>
          </a:prstGeom>
        </p:spPr>
        <p:txBody>
          <a:bodyPr wrap="square">
            <a:spAutoFit/>
          </a:bodyPr>
          <a:lstStyle/>
          <a:p>
            <a:pPr algn="r"/>
            <a:r>
              <a:rPr lang="ru-RU" sz="2400" dirty="0" smtClean="0">
                <a:solidFill>
                  <a:srgbClr val="7030A0"/>
                </a:solidFill>
                <a:latin typeface="Monotype Corsiva" pitchFamily="66" charset="0"/>
              </a:rPr>
              <a:t>Проанализировав ВР в школе, мы поняли, что мы – в этом движении чувствуем </a:t>
            </a:r>
            <a:r>
              <a:rPr lang="ru-RU" sz="2400" dirty="0" smtClean="0">
                <a:solidFill>
                  <a:srgbClr val="7030A0"/>
                </a:solidFill>
                <a:latin typeface="Monotype Corsiva" pitchFamily="66" charset="0"/>
              </a:rPr>
              <a:t>себя </a:t>
            </a:r>
            <a:r>
              <a:rPr lang="ru-RU" sz="2400" dirty="0" smtClean="0">
                <a:solidFill>
                  <a:srgbClr val="7030A0"/>
                </a:solidFill>
                <a:latin typeface="Monotype Corsiva" pitchFamily="66" charset="0"/>
              </a:rPr>
              <a:t>«как рыба в воде», т.к. всю работу, проводимую в школе как раз можно вместить в эти направления. </a:t>
            </a:r>
            <a:endParaRPr lang="ru-RU" sz="2400" dirty="0">
              <a:solidFill>
                <a:srgbClr val="7030A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фон рдш.jpg"/>
          <p:cNvPicPr>
            <a:picLocks noChangeAspect="1" noChangeArrowheads="1"/>
          </p:cNvPicPr>
          <p:nvPr/>
        </p:nvPicPr>
        <p:blipFill>
          <a:blip r:embed="rId2" cstate="print"/>
          <a:srcRect/>
          <a:stretch>
            <a:fillRect/>
          </a:stretch>
        </p:blipFill>
        <p:spPr bwMode="auto">
          <a:xfrm>
            <a:off x="-26294" y="0"/>
            <a:ext cx="9170294" cy="6858000"/>
          </a:xfrm>
          <a:prstGeom prst="rect">
            <a:avLst/>
          </a:prstGeom>
          <a:noFill/>
        </p:spPr>
      </p:pic>
      <p:pic>
        <p:nvPicPr>
          <p:cNvPr id="16387" name="Picture 3" descr="C:\Users\user\Desktop\t9BXnULjXMY.jpg"/>
          <p:cNvPicPr>
            <a:picLocks noChangeAspect="1" noChangeArrowheads="1"/>
          </p:cNvPicPr>
          <p:nvPr/>
        </p:nvPicPr>
        <p:blipFill>
          <a:blip r:embed="rId3" cstate="print"/>
          <a:srcRect/>
          <a:stretch>
            <a:fillRect/>
          </a:stretch>
        </p:blipFill>
        <p:spPr bwMode="auto">
          <a:xfrm>
            <a:off x="1475656" y="116632"/>
            <a:ext cx="6624736" cy="1368152"/>
          </a:xfrm>
          <a:prstGeom prst="rect">
            <a:avLst/>
          </a:prstGeom>
          <a:noFill/>
        </p:spPr>
      </p:pic>
      <p:pic>
        <p:nvPicPr>
          <p:cNvPr id="16388" name="Picture 4" descr="C:\Users\user\Desktop\Анна Викторовна\Конкурсы\РДШ проект\Грант\Грант отчет\Фото и видео\IMG-20211021-WA0024.jpg"/>
          <p:cNvPicPr>
            <a:picLocks noGrp="1" noChangeAspect="1" noChangeArrowheads="1"/>
          </p:cNvPicPr>
          <p:nvPr>
            <p:ph idx="1"/>
          </p:nvPr>
        </p:nvPicPr>
        <p:blipFill>
          <a:blip r:embed="rId4" cstate="print"/>
          <a:srcRect/>
          <a:stretch>
            <a:fillRect/>
          </a:stretch>
        </p:blipFill>
        <p:spPr bwMode="auto">
          <a:xfrm>
            <a:off x="4427984" y="1556792"/>
            <a:ext cx="3394472" cy="4525963"/>
          </a:xfrm>
          <a:prstGeom prst="rect">
            <a:avLst/>
          </a:prstGeom>
          <a:noFill/>
        </p:spPr>
      </p:pic>
      <p:pic>
        <p:nvPicPr>
          <p:cNvPr id="16390" name="Picture 6" descr="C:\Users\user\Desktop\диплом днк.jpg"/>
          <p:cNvPicPr>
            <a:picLocks noChangeAspect="1" noChangeArrowheads="1"/>
          </p:cNvPicPr>
          <p:nvPr/>
        </p:nvPicPr>
        <p:blipFill>
          <a:blip r:embed="rId5" cstate="print"/>
          <a:srcRect/>
          <a:stretch>
            <a:fillRect/>
          </a:stretch>
        </p:blipFill>
        <p:spPr bwMode="auto">
          <a:xfrm>
            <a:off x="899592" y="1628801"/>
            <a:ext cx="3195563" cy="44644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фон рдш.jpg"/>
          <p:cNvPicPr>
            <a:picLocks noGrp="1" noChangeAspect="1" noChangeArrowheads="1"/>
          </p:cNvPicPr>
          <p:nvPr>
            <p:ph idx="1"/>
          </p:nvPr>
        </p:nvPicPr>
        <p:blipFill>
          <a:blip r:embed="rId2" cstate="print"/>
          <a:srcRect/>
          <a:stretch>
            <a:fillRect/>
          </a:stretch>
        </p:blipFill>
        <p:spPr bwMode="auto">
          <a:xfrm>
            <a:off x="0" y="0"/>
            <a:ext cx="9323512" cy="6858000"/>
          </a:xfrm>
          <a:prstGeom prst="rect">
            <a:avLst/>
          </a:prstGeom>
          <a:noFill/>
        </p:spPr>
      </p:pic>
      <p:sp>
        <p:nvSpPr>
          <p:cNvPr id="2" name="Заголовок 1"/>
          <p:cNvSpPr>
            <a:spLocks noGrp="1"/>
          </p:cNvSpPr>
          <p:nvPr>
            <p:ph type="title"/>
          </p:nvPr>
        </p:nvSpPr>
        <p:spPr>
          <a:xfrm>
            <a:off x="611560" y="3212976"/>
            <a:ext cx="8229600" cy="3312368"/>
          </a:xfrm>
        </p:spPr>
        <p:txBody>
          <a:bodyPr>
            <a:normAutofit fontScale="90000"/>
          </a:bodyPr>
          <a:lstStyle/>
          <a:p>
            <a:pPr lvl="0"/>
            <a:r>
              <a:rPr lang="ru-RU" sz="2200" b="1" dirty="0" smtClean="0">
                <a:solidFill>
                  <a:srgbClr val="7030A0"/>
                </a:solidFill>
              </a:rPr>
              <a:t>Суть </a:t>
            </a:r>
            <a:r>
              <a:rPr lang="ru-RU" sz="2200" b="1" dirty="0" smtClean="0">
                <a:solidFill>
                  <a:srgbClr val="7030A0"/>
                </a:solidFill>
              </a:rPr>
              <a:t>проекта:</a:t>
            </a:r>
            <a:r>
              <a:rPr lang="ru-RU" sz="2000" dirty="0" smtClean="0"/>
              <a:t/>
            </a:r>
            <a:br>
              <a:rPr lang="ru-RU" sz="2000" dirty="0" smtClean="0"/>
            </a:br>
            <a:r>
              <a:rPr lang="ru-RU" sz="2000" dirty="0" smtClean="0"/>
              <a:t>В каждой семье есть традиции дарить подарки: родители - дарят детям, дети - родителям. К сожалению, в наше время очень много детей, которые находятся без попечения родителей, в трудной жизненной ситуации по вине взрослых. Мы решили направить наш проект на детей, оставшиеся на время без родителей, под присмотром специалистов центра.</a:t>
            </a:r>
            <a:br>
              <a:rPr lang="ru-RU" sz="2000" dirty="0" smtClean="0"/>
            </a:br>
            <a:r>
              <a:rPr lang="ru-RU" sz="2000" b="1" dirty="0" smtClean="0">
                <a:solidFill>
                  <a:srgbClr val="7030A0"/>
                </a:solidFill>
              </a:rPr>
              <a:t>Проект адресован на</a:t>
            </a:r>
            <a:r>
              <a:rPr lang="ru-RU" sz="2000" dirty="0" smtClean="0">
                <a:solidFill>
                  <a:srgbClr val="7030A0"/>
                </a:solidFill>
              </a:rPr>
              <a:t>  </a:t>
            </a:r>
            <a:r>
              <a:rPr lang="ru-RU" sz="2000" dirty="0" smtClean="0"/>
              <a:t>детей из «Центра Социальной Помощи Семье и Детям» </a:t>
            </a:r>
            <a:r>
              <a:rPr lang="ru-RU" sz="2000" dirty="0" err="1" smtClean="0"/>
              <a:t>Асиновского</a:t>
            </a:r>
            <a:r>
              <a:rPr lang="ru-RU" sz="2000" dirty="0" smtClean="0"/>
              <a:t> района в возрасте от 3 до 16 лет, (в момент реализации проекта детей в центре находилось - 16 человек).  </a:t>
            </a:r>
            <a:r>
              <a:rPr lang="ru-RU" dirty="0" smtClean="0"/>
              <a:t/>
            </a:r>
            <a:br>
              <a:rPr lang="ru-RU" dirty="0" smtClean="0"/>
            </a:br>
            <a:endParaRPr lang="ru-RU" dirty="0"/>
          </a:p>
        </p:txBody>
      </p:sp>
      <p:pic>
        <p:nvPicPr>
          <p:cNvPr id="17413" name="Picture 5" descr="C:\Users\user\Desktop\Анна Викторовна\Конкурсы\РДШ проект\Грант\Грант отчет\мероприятие итог\IMG_20211021_172551.jpg"/>
          <p:cNvPicPr>
            <a:picLocks noChangeAspect="1" noChangeArrowheads="1"/>
          </p:cNvPicPr>
          <p:nvPr/>
        </p:nvPicPr>
        <p:blipFill>
          <a:blip r:embed="rId3" cstate="print"/>
          <a:srcRect/>
          <a:stretch>
            <a:fillRect/>
          </a:stretch>
        </p:blipFill>
        <p:spPr bwMode="auto">
          <a:xfrm>
            <a:off x="4499992" y="548680"/>
            <a:ext cx="3528392" cy="2646294"/>
          </a:xfrm>
          <a:prstGeom prst="rect">
            <a:avLst/>
          </a:prstGeom>
          <a:noFill/>
        </p:spPr>
      </p:pic>
      <p:pic>
        <p:nvPicPr>
          <p:cNvPr id="17414" name="Picture 6" descr="C:\Users\user\Desktop\Организация\Волонтеры\Эмблема волонтерского отряда.jpg"/>
          <p:cNvPicPr>
            <a:picLocks noChangeAspect="1" noChangeArrowheads="1"/>
          </p:cNvPicPr>
          <p:nvPr/>
        </p:nvPicPr>
        <p:blipFill>
          <a:blip r:embed="rId4" cstate="print"/>
          <a:srcRect/>
          <a:stretch>
            <a:fillRect/>
          </a:stretch>
        </p:blipFill>
        <p:spPr bwMode="auto">
          <a:xfrm>
            <a:off x="755576" y="332656"/>
            <a:ext cx="2852936" cy="28529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фон рдш.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6" name="Рисунок 5"/>
          <p:cNvPicPr/>
          <p:nvPr/>
        </p:nvPicPr>
        <p:blipFill>
          <a:blip r:embed="rId3" cstate="print"/>
          <a:srcRect/>
          <a:stretch>
            <a:fillRect/>
          </a:stretch>
        </p:blipFill>
        <p:spPr bwMode="auto">
          <a:xfrm>
            <a:off x="395536" y="620688"/>
            <a:ext cx="8064896"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фон рдш.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 name="Содержимое 8"/>
          <p:cNvPicPr>
            <a:picLocks noGrp="1"/>
          </p:cNvPicPr>
          <p:nvPr>
            <p:ph idx="1"/>
          </p:nvPr>
        </p:nvPicPr>
        <p:blipFill>
          <a:blip r:embed="rId3" cstate="print"/>
          <a:srcRect/>
          <a:stretch>
            <a:fillRect/>
          </a:stretch>
        </p:blipFill>
        <p:spPr bwMode="auto">
          <a:xfrm>
            <a:off x="548922" y="692696"/>
            <a:ext cx="819954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фон рдш.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332656"/>
            <a:ext cx="8229600" cy="3456384"/>
          </a:xfrm>
        </p:spPr>
        <p:txBody>
          <a:bodyPr>
            <a:normAutofit/>
          </a:bodyPr>
          <a:lstStyle/>
          <a:p>
            <a:r>
              <a:rPr lang="ru-RU" sz="2800" b="1" dirty="0" smtClean="0">
                <a:solidFill>
                  <a:srgbClr val="7030A0"/>
                </a:solidFill>
                <a:latin typeface="Monotype Corsiva" pitchFamily="66" charset="0"/>
              </a:rPr>
              <a:t>Детям очень понравились сюрпризы и наша игровая программа. Мы также остались довольны! </a:t>
            </a:r>
            <a:r>
              <a:rPr lang="ru-RU" sz="2800" dirty="0" smtClean="0">
                <a:solidFill>
                  <a:srgbClr val="7030A0"/>
                </a:solidFill>
                <a:latin typeface="Monotype Corsiva" pitchFamily="66" charset="0"/>
              </a:rPr>
              <a:t/>
            </a:r>
            <a:br>
              <a:rPr lang="ru-RU" sz="2800" dirty="0" smtClean="0">
                <a:solidFill>
                  <a:srgbClr val="7030A0"/>
                </a:solidFill>
                <a:latin typeface="Monotype Corsiva" pitchFamily="66" charset="0"/>
              </a:rPr>
            </a:br>
            <a:r>
              <a:rPr lang="ru-RU" sz="2800" b="1" dirty="0" smtClean="0">
                <a:solidFill>
                  <a:srgbClr val="7030A0"/>
                </a:solidFill>
                <a:latin typeface="Monotype Corsiva" pitchFamily="66" charset="0"/>
              </a:rPr>
              <a:t>Главная цель нашего проекта «Все дети достойны улыбки!» достигнута! Дети улыбались и веселились, и это очень радовало нас самих. Как важно в наше время подарить частичку своего тепла другому человеку!</a:t>
            </a:r>
            <a:r>
              <a:rPr lang="ru-RU" dirty="0" smtClean="0"/>
              <a:t/>
            </a:r>
            <a:br>
              <a:rPr lang="ru-RU" dirty="0" smtClean="0"/>
            </a:br>
            <a:endParaRPr lang="ru-RU" dirty="0"/>
          </a:p>
        </p:txBody>
      </p:sp>
      <p:pic>
        <p:nvPicPr>
          <p:cNvPr id="18438" name="Picture 6" descr="C:\Users\user\Desktop\Анна Викторовна\Конкурсы\РДШ проект\Грант\Грант отчет\мероприятие итог\IMG_20211021_163320.jpg"/>
          <p:cNvPicPr>
            <a:picLocks noChangeAspect="1" noChangeArrowheads="1"/>
          </p:cNvPicPr>
          <p:nvPr/>
        </p:nvPicPr>
        <p:blipFill>
          <a:blip r:embed="rId3" cstate="print"/>
          <a:srcRect/>
          <a:stretch>
            <a:fillRect/>
          </a:stretch>
        </p:blipFill>
        <p:spPr bwMode="auto">
          <a:xfrm>
            <a:off x="899592" y="3068960"/>
            <a:ext cx="2499742" cy="3332989"/>
          </a:xfrm>
          <a:prstGeom prst="rect">
            <a:avLst/>
          </a:prstGeom>
          <a:noFill/>
        </p:spPr>
      </p:pic>
      <p:pic>
        <p:nvPicPr>
          <p:cNvPr id="18439" name="Picture 7" descr="C:\Users\user\Desktop\Анна Викторовна\Конкурсы\РДШ проект\Грант\Грант отчет\мероприятие итог\IMG_20211021_172055.jpg"/>
          <p:cNvPicPr>
            <a:picLocks noChangeAspect="1" noChangeArrowheads="1"/>
          </p:cNvPicPr>
          <p:nvPr/>
        </p:nvPicPr>
        <p:blipFill>
          <a:blip r:embed="rId4" cstate="print"/>
          <a:srcRect/>
          <a:stretch>
            <a:fillRect/>
          </a:stretch>
        </p:blipFill>
        <p:spPr bwMode="auto">
          <a:xfrm>
            <a:off x="4644008" y="3356992"/>
            <a:ext cx="3563888" cy="26729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фон рдш.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pic>
        <p:nvPicPr>
          <p:cNvPr id="24577" name="Picture 1" descr="C:\Users\user\Desktop\Анна Викторовна\Конкурсы\РДШ проект\Грант\Грант отчет\Фото и видео\IMG-20211022-WA0057.jpg"/>
          <p:cNvPicPr>
            <a:picLocks noGrp="1" noChangeAspect="1" noChangeArrowheads="1"/>
          </p:cNvPicPr>
          <p:nvPr>
            <p:ph idx="1"/>
          </p:nvPr>
        </p:nvPicPr>
        <p:blipFill>
          <a:blip r:embed="rId3" cstate="print"/>
          <a:srcRect/>
          <a:stretch>
            <a:fillRect/>
          </a:stretch>
        </p:blipFill>
        <p:spPr bwMode="auto">
          <a:xfrm>
            <a:off x="179512" y="260648"/>
            <a:ext cx="3394472" cy="4525963"/>
          </a:xfrm>
          <a:prstGeom prst="rect">
            <a:avLst/>
          </a:prstGeom>
          <a:noFill/>
        </p:spPr>
      </p:pic>
      <p:pic>
        <p:nvPicPr>
          <p:cNvPr id="24578" name="Picture 2" descr="C:\Users\user\Desktop\Анна Викторовна\Конкурсы\РДШ проект\Грант\Грант отчет\Фото и видео\IMG-20211022-WA0055.jpg"/>
          <p:cNvPicPr>
            <a:picLocks noChangeAspect="1" noChangeArrowheads="1"/>
          </p:cNvPicPr>
          <p:nvPr/>
        </p:nvPicPr>
        <p:blipFill>
          <a:blip r:embed="rId4" cstate="print"/>
          <a:srcRect/>
          <a:stretch>
            <a:fillRect/>
          </a:stretch>
        </p:blipFill>
        <p:spPr bwMode="auto">
          <a:xfrm>
            <a:off x="2987824" y="260648"/>
            <a:ext cx="2841780" cy="3789040"/>
          </a:xfrm>
          <a:prstGeom prst="rect">
            <a:avLst/>
          </a:prstGeom>
          <a:noFill/>
        </p:spPr>
      </p:pic>
      <p:pic>
        <p:nvPicPr>
          <p:cNvPr id="24579" name="Picture 3" descr="C:\Users\user\Desktop\Анна Викторовна\Конкурсы\РДШ проект\Грант\Грант отчет\Фото и видео\IMG-20211028-WA0027.jpg"/>
          <p:cNvPicPr>
            <a:picLocks noChangeAspect="1" noChangeArrowheads="1"/>
          </p:cNvPicPr>
          <p:nvPr/>
        </p:nvPicPr>
        <p:blipFill>
          <a:blip r:embed="rId5" cstate="print"/>
          <a:srcRect/>
          <a:stretch>
            <a:fillRect/>
          </a:stretch>
        </p:blipFill>
        <p:spPr bwMode="auto">
          <a:xfrm>
            <a:off x="1187624" y="3572732"/>
            <a:ext cx="7020272" cy="3285268"/>
          </a:xfrm>
          <a:prstGeom prst="rect">
            <a:avLst/>
          </a:prstGeom>
          <a:noFill/>
        </p:spPr>
      </p:pic>
      <p:pic>
        <p:nvPicPr>
          <p:cNvPr id="24580" name="Picture 4" descr="C:\Users\user\Desktop\Анна Викторовна\Конкурсы\РДШ проект\Грант\Грант отчет\Фото и видео\IMG-20211022-WA0053.jpg"/>
          <p:cNvPicPr>
            <a:picLocks noChangeAspect="1" noChangeArrowheads="1"/>
          </p:cNvPicPr>
          <p:nvPr/>
        </p:nvPicPr>
        <p:blipFill>
          <a:blip r:embed="rId6" cstate="print"/>
          <a:srcRect/>
          <a:stretch>
            <a:fillRect/>
          </a:stretch>
        </p:blipFill>
        <p:spPr bwMode="auto">
          <a:xfrm>
            <a:off x="5796136" y="260648"/>
            <a:ext cx="2520280" cy="3360373"/>
          </a:xfrm>
          <a:prstGeom prst="rect">
            <a:avLst/>
          </a:prstGeom>
          <a:noFill/>
          <a:effectLst>
            <a:outerShdw blurRad="50800" dist="50800" dir="5400000" algn="ctr" rotWithShape="0">
              <a:srgbClr val="00B0F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фон рдш.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3554" name="Picture 2" descr="C:\Users\user\Desktop\рецепт и.jpg"/>
          <p:cNvPicPr>
            <a:picLocks noGrp="1" noChangeAspect="1" noChangeArrowheads="1"/>
          </p:cNvPicPr>
          <p:nvPr>
            <p:ph idx="1"/>
          </p:nvPr>
        </p:nvPicPr>
        <p:blipFill>
          <a:blip r:embed="rId3" cstate="print"/>
          <a:srcRect/>
          <a:stretch>
            <a:fillRect/>
          </a:stretch>
        </p:blipFill>
        <p:spPr bwMode="auto">
          <a:xfrm>
            <a:off x="611560" y="902475"/>
            <a:ext cx="7940700" cy="5955525"/>
          </a:xfrm>
          <a:prstGeom prst="rect">
            <a:avLst/>
          </a:prstGeom>
          <a:noFill/>
          <a:ln>
            <a:gradFill>
              <a:gsLst>
                <a:gs pos="0">
                  <a:srgbClr val="00B050"/>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99</Words>
  <Application>Microsoft Office PowerPoint</Application>
  <PresentationFormat>Экран (4:3)</PresentationFormat>
  <Paragraphs>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Что такое РДШ!  Р-Россия, школа-Ш,  А без Д тут никуда- детство, дружба, долг, друзья… </vt:lpstr>
      <vt:lpstr>Слайд 2</vt:lpstr>
      <vt:lpstr>Слайд 3</vt:lpstr>
      <vt:lpstr>Суть проекта: В каждой семье есть традиции дарить подарки: родители - дарят детям, дети - родителям. К сожалению, в наше время очень много детей, которые находятся без попечения родителей, в трудной жизненной ситуации по вине взрослых. Мы решили направить наш проект на детей, оставшиеся на время без родителей, под присмотром специалистов центра. Проект адресован на  детей из «Центра Социальной Помощи Семье и Детям» Асиновского района в возрасте от 3 до 16 лет, (в момент реализации проекта детей в центре находилось - 16 человек).   </vt:lpstr>
      <vt:lpstr>Слайд 5</vt:lpstr>
      <vt:lpstr>Слайд 6</vt:lpstr>
      <vt:lpstr>Детям очень понравились сюрпризы и наша игровая программа. Мы также остались довольны!  Главная цель нашего проекта «Все дети достойны улыбки!» достигнута! Дети улыбались и веселились, и это очень радовало нас самих. Как важно в наше время подарить частичку своего тепла другому человеку! </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23</cp:revision>
  <dcterms:created xsi:type="dcterms:W3CDTF">2021-11-30T04:55:19Z</dcterms:created>
  <dcterms:modified xsi:type="dcterms:W3CDTF">2021-11-30T08:50:25Z</dcterms:modified>
</cp:coreProperties>
</file>