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0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610" y="2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3013" y="1850860"/>
            <a:ext cx="15078075" cy="3937329"/>
          </a:xfrm>
        </p:spPr>
        <p:txBody>
          <a:bodyPr anchor="b"/>
          <a:lstStyle>
            <a:lvl1pPr algn="ctr">
              <a:defRPr sz="989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3013" y="5940028"/>
            <a:ext cx="15078075" cy="2730474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71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52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386996" y="602118"/>
            <a:ext cx="4334947" cy="958415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82157" y="602118"/>
            <a:ext cx="12753538" cy="95841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57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89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86" y="2819485"/>
            <a:ext cx="17339786" cy="4704375"/>
          </a:xfrm>
        </p:spPr>
        <p:txBody>
          <a:bodyPr anchor="b"/>
          <a:lstStyle>
            <a:lvl1pPr>
              <a:defRPr sz="989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86" y="7568366"/>
            <a:ext cx="17339786" cy="2473919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0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82157" y="3010591"/>
            <a:ext cx="8544243" cy="71756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177700" y="3010591"/>
            <a:ext cx="8544243" cy="71756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32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776" y="602119"/>
            <a:ext cx="17339786" cy="218595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4776" y="2772362"/>
            <a:ext cx="8504976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84776" y="4131054"/>
            <a:ext cx="8504976" cy="60761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177701" y="2772362"/>
            <a:ext cx="8546861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177701" y="4131054"/>
            <a:ext cx="8546861" cy="60761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5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8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6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46861" y="1628338"/>
            <a:ext cx="10177701" cy="8036969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63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546861" y="1628338"/>
            <a:ext cx="10177701" cy="8036969"/>
          </a:xfrm>
        </p:spPr>
        <p:txBody>
          <a:bodyPr/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44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2157" y="3010591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67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61" indent="-376961" algn="l" defTabSz="1507846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88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08900" y="2241718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Задачи модуля</a:t>
            </a:r>
            <a:r>
              <a:rPr lang="ru-RU" sz="4000" dirty="0">
                <a:solidFill>
                  <a:srgbClr val="580D91"/>
                </a:solidFill>
                <a:latin typeface="Peach Milk 2.0" pitchFamily="50" charset="0"/>
              </a:rPr>
              <a:t>:</a:t>
            </a:r>
          </a:p>
        </p:txBody>
      </p:sp>
      <p:sp>
        <p:nvSpPr>
          <p:cNvPr id="9" name="object 6"/>
          <p:cNvSpPr/>
          <p:nvPr/>
        </p:nvSpPr>
        <p:spPr>
          <a:xfrm>
            <a:off x="644524" y="45116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/>
        </p:nvSpPr>
        <p:spPr>
          <a:xfrm>
            <a:off x="679450" y="6340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/>
          <p:cNvSpPr/>
          <p:nvPr/>
        </p:nvSpPr>
        <p:spPr>
          <a:xfrm>
            <a:off x="644523" y="81692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6"/>
          <p:cNvSpPr/>
          <p:nvPr/>
        </p:nvSpPr>
        <p:spPr>
          <a:xfrm>
            <a:off x="706437" y="10023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07FFC-156E-4780-9F6F-2DC0E14D58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3"/>
            <a:ext cx="4533900" cy="205141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16C5AAC-2988-4681-B933-FB9D875910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3227061"/>
            <a:ext cx="1101728" cy="12358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1BB4AFD-BE54-43BD-83D3-1AA62129D4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4960362"/>
            <a:ext cx="1101728" cy="1235841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058A040-A3D0-4226-B00D-41DD68F19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90811" y="6657904"/>
            <a:ext cx="1101728" cy="1235841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0F4BFAB-B396-4079-A3DB-0A99DFAEC4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22561" y="8549526"/>
            <a:ext cx="1101728" cy="12358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881EAF-2ACB-4E94-A831-4361D939CCE0}"/>
              </a:ext>
            </a:extLst>
          </p:cNvPr>
          <p:cNvSpPr txBox="1"/>
          <p:nvPr/>
        </p:nvSpPr>
        <p:spPr>
          <a:xfrm>
            <a:off x="1625272" y="3541730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Вовлечь школьников в интересную и познавательную деятельность 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D08D8C-CC25-4B04-A659-18EA5CDFAB36}"/>
              </a:ext>
            </a:extLst>
          </p:cNvPr>
          <p:cNvSpPr txBox="1"/>
          <p:nvPr/>
        </p:nvSpPr>
        <p:spPr>
          <a:xfrm>
            <a:off x="1642735" y="4766953"/>
            <a:ext cx="1767872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Создать в ДО традиции, задающие членам социально-значимые формы поведения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6E7264-FF1D-4260-A342-DD8C736FBA76}"/>
              </a:ext>
            </a:extLst>
          </p:cNvPr>
          <p:cNvSpPr txBox="1"/>
          <p:nvPr/>
        </p:nvSpPr>
        <p:spPr>
          <a:xfrm>
            <a:off x="1739571" y="6614105"/>
            <a:ext cx="1767872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Повысить уровень результативности участников курсов внеурочной деятельности в федеральных и региональных событиях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FDC408-0CBC-4611-B37A-AB4722CA9F87}"/>
              </a:ext>
            </a:extLst>
          </p:cNvPr>
          <p:cNvSpPr txBox="1"/>
          <p:nvPr/>
        </p:nvSpPr>
        <p:spPr>
          <a:xfrm>
            <a:off x="4832350" y="531406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580D91"/>
                </a:solidFill>
                <a:latin typeface="Peach Milk 2.0" pitchFamily="50" charset="0"/>
              </a:rPr>
              <a:t>Внеурочная деятельность</a:t>
            </a:r>
            <a:endParaRPr lang="ru-RU" sz="48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6E7264-FF1D-4260-A342-DD8C736FBA76}"/>
              </a:ext>
            </a:extLst>
          </p:cNvPr>
          <p:cNvSpPr txBox="1"/>
          <p:nvPr/>
        </p:nvSpPr>
        <p:spPr>
          <a:xfrm>
            <a:off x="1739571" y="8578989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33685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4650" y="2305042"/>
            <a:ext cx="1844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7030A0"/>
                </a:solidFill>
                <a:latin typeface="Peach Milk 2.0" pitchFamily="50" charset="0"/>
              </a:rPr>
              <a:t>Ожидаемые результаты модуля </a:t>
            </a:r>
            <a:r>
              <a:rPr lang="ru-RU" sz="4800" dirty="0" smtClean="0">
                <a:solidFill>
                  <a:srgbClr val="7030A0"/>
                </a:solidFill>
                <a:latin typeface="Peach Milk 2.0" pitchFamily="50" charset="0"/>
              </a:rPr>
              <a:t>(</a:t>
            </a:r>
            <a:r>
              <a:rPr lang="ru-RU" sz="4800" dirty="0">
                <a:solidFill>
                  <a:srgbClr val="7030A0"/>
                </a:solidFill>
                <a:latin typeface="Peach Milk 2.0" pitchFamily="50" charset="0"/>
              </a:rPr>
              <a:t>качественные и количественные)</a:t>
            </a:r>
            <a:r>
              <a:rPr lang="ru-RU" sz="4000" dirty="0">
                <a:solidFill>
                  <a:srgbClr val="7030A0"/>
                </a:solidFill>
                <a:latin typeface="Peach Milk 2.0" pitchFamily="50" charset="0"/>
              </a:rPr>
              <a:t>:</a:t>
            </a:r>
          </a:p>
        </p:txBody>
      </p:sp>
      <p:sp>
        <p:nvSpPr>
          <p:cNvPr id="9" name="object 6"/>
          <p:cNvSpPr/>
          <p:nvPr/>
        </p:nvSpPr>
        <p:spPr>
          <a:xfrm>
            <a:off x="644524" y="45116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/>
        </p:nvSpPr>
        <p:spPr>
          <a:xfrm>
            <a:off x="679450" y="6340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/>
          <p:cNvSpPr/>
          <p:nvPr/>
        </p:nvSpPr>
        <p:spPr>
          <a:xfrm>
            <a:off x="644523" y="81692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6"/>
          <p:cNvSpPr/>
          <p:nvPr/>
        </p:nvSpPr>
        <p:spPr>
          <a:xfrm>
            <a:off x="706437" y="10023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8836B8D-4BB5-4979-811C-57A452D2FD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4" y="196666"/>
            <a:ext cx="4533900" cy="2049750"/>
          </a:xfrm>
          <a:prstGeom prst="rect">
            <a:avLst/>
          </a:prstGeom>
        </p:spPr>
      </p:pic>
      <p:sp>
        <p:nvSpPr>
          <p:cNvPr id="14" name="object 6">
            <a:extLst>
              <a:ext uri="{FF2B5EF4-FFF2-40B4-BE49-F238E27FC236}">
                <a16:creationId xmlns:a16="http://schemas.microsoft.com/office/drawing/2014/main" id="{1F4C1666-67D6-4A76-BF28-9D4B5A728221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28041E-7E7E-4306-A944-DD946A1EA76F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6C45A-A7DB-4DDF-8188-44EFFD7174CF}"/>
              </a:ext>
            </a:extLst>
          </p:cNvPr>
          <p:cNvSpPr txBox="1"/>
          <p:nvPr/>
        </p:nvSpPr>
        <p:spPr>
          <a:xfrm>
            <a:off x="5022850" y="544166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Внеурочная деятельность</a:t>
            </a:r>
            <a:endParaRPr lang="ru-RU" sz="48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ADDE9FA2-5E43-49C1-AC63-E5D758A4A10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3227061"/>
            <a:ext cx="1101728" cy="12358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C3BA241-0F8D-46F9-BEE5-FE2117728C72}"/>
              </a:ext>
            </a:extLst>
          </p:cNvPr>
          <p:cNvSpPr txBox="1"/>
          <p:nvPr/>
        </p:nvSpPr>
        <p:spPr>
          <a:xfrm>
            <a:off x="1625272" y="3233954"/>
            <a:ext cx="1767872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количества обучающихся, вовлеченных в интересную и познавательную деятельность с 60</a:t>
            </a:r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80%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518B366-7CF0-4D92-A5B8-7645615E4EA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10189" y="4803219"/>
            <a:ext cx="1101728" cy="1235841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F24A4EBC-6CA6-4E6A-8420-1EB654C5E2B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08603" y="6581219"/>
            <a:ext cx="1101728" cy="123584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9B97B6E-519E-4A1A-8C16-C4E4D71A821E}"/>
              </a:ext>
            </a:extLst>
          </p:cNvPr>
          <p:cNvSpPr txBox="1"/>
          <p:nvPr/>
        </p:nvSpPr>
        <p:spPr>
          <a:xfrm>
            <a:off x="1727573" y="4856505"/>
            <a:ext cx="1767872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форм проведения традиционных мероприятий в рамках внеурочной деятельности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EBBC46B9-F944-4E50-A795-85C224519AE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40352" y="8509920"/>
            <a:ext cx="1101728" cy="123584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3A4B807-D9AA-43B7-838F-82C9166E981F}"/>
              </a:ext>
            </a:extLst>
          </p:cNvPr>
          <p:cNvSpPr txBox="1"/>
          <p:nvPr/>
        </p:nvSpPr>
        <p:spPr>
          <a:xfrm>
            <a:off x="1727573" y="6921515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Созданы традиционные дела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A4B807-D9AA-43B7-838F-82C9166E981F}"/>
              </a:ext>
            </a:extLst>
          </p:cNvPr>
          <p:cNvSpPr txBox="1"/>
          <p:nvPr/>
        </p:nvSpPr>
        <p:spPr>
          <a:xfrm>
            <a:off x="1764944" y="8502973"/>
            <a:ext cx="1767872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числа участников и победителей региональных и федеральных событий на 20%</a:t>
            </a:r>
            <a:endParaRPr lang="ru-RU" sz="4000" dirty="0">
              <a:solidFill>
                <a:srgbClr val="580D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01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27050" y="2454275"/>
            <a:ext cx="1912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Описание используемых форм, методов воспитательной работы</a:t>
            </a:r>
            <a:endParaRPr lang="ru-RU" sz="40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0B34CE3-DF56-451E-B454-A4A5273232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3"/>
            <a:ext cx="4533900" cy="1911912"/>
          </a:xfrm>
          <a:prstGeom prst="rect">
            <a:avLst/>
          </a:prstGeom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id="{793FD807-7509-4E66-B477-3B6DF417B408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186695-D52A-4CA7-BDD9-A1EA91CE0BDE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3FF678-7309-4920-845F-955112723EDF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Внеурочная деятельность</a:t>
            </a:r>
            <a:endParaRPr lang="ru-RU" sz="48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3E8548-6B07-440A-A3E7-F1D317C40491}"/>
              </a:ext>
            </a:extLst>
          </p:cNvPr>
          <p:cNvSpPr txBox="1"/>
          <p:nvPr/>
        </p:nvSpPr>
        <p:spPr>
          <a:xfrm>
            <a:off x="679450" y="2481703"/>
            <a:ext cx="17678727" cy="317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проектов</a:t>
            </a:r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групповые, индивидуальные, тематические недели по внеурочной деятельности, КТД, тематические Дни Единых действий, игровой метод, мето</a:t>
            </a:r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 поручения, игровые программы, форум, </a:t>
            </a:r>
            <a:r>
              <a:rPr lang="ru-RU" sz="4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форсайт</a:t>
            </a:r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-метод, проблемная ситуация, </a:t>
            </a:r>
            <a:r>
              <a:rPr lang="ru-RU" sz="4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квиз</a:t>
            </a:r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кейс-метод, социально значимые акции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80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9918" y="2441382"/>
            <a:ext cx="1844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Календарно-тематический план</a:t>
            </a:r>
            <a:endParaRPr lang="ru-RU" sz="40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788498"/>
              </p:ext>
            </p:extLst>
          </p:nvPr>
        </p:nvGraphicFramePr>
        <p:xfrm>
          <a:off x="649287" y="3673475"/>
          <a:ext cx="19027778" cy="89987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2799169023"/>
                    </a:ext>
                  </a:extLst>
                </a:gridCol>
                <a:gridCol w="7215188">
                  <a:extLst>
                    <a:ext uri="{9D8B030D-6E8A-4147-A177-3AD203B41FA5}">
                      <a16:colId xmlns:a16="http://schemas.microsoft.com/office/drawing/2014/main" val="3739485984"/>
                    </a:ext>
                  </a:extLst>
                </a:gridCol>
                <a:gridCol w="3080705">
                  <a:extLst>
                    <a:ext uri="{9D8B030D-6E8A-4147-A177-3AD203B41FA5}">
                      <a16:colId xmlns:a16="http://schemas.microsoft.com/office/drawing/2014/main" val="3478325684"/>
                    </a:ext>
                  </a:extLst>
                </a:gridCol>
                <a:gridCol w="3805555">
                  <a:extLst>
                    <a:ext uri="{9D8B030D-6E8A-4147-A177-3AD203B41FA5}">
                      <a16:colId xmlns:a16="http://schemas.microsoft.com/office/drawing/2014/main" val="1767092958"/>
                    </a:ext>
                  </a:extLst>
                </a:gridCol>
                <a:gridCol w="3805555">
                  <a:extLst>
                    <a:ext uri="{9D8B030D-6E8A-4147-A177-3AD203B41FA5}">
                      <a16:colId xmlns:a16="http://schemas.microsoft.com/office/drawing/2014/main" val="3264322286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№ п/п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Наименование мероприятия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Сроки проведения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Категория участников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Ответственный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06003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Форум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«Истории творят личности» ко дню российской науки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Конец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января-февраль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Основное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и старшее звено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Советник,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учителя-предметники, старшие вожатые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80392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Квиз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посвященный 800-летию со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дня рождения А. Невского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Октябрь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Участники курса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внеурочной деятельности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Учителя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истории, старший вожатый, детский актив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28662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Игра-конструктор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«Индекс общих дел»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Апрель 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5078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Участники курса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внеурочной деятельности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Советник, </a:t>
                      </a:r>
                      <a:r>
                        <a:rPr lang="ru-RU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старший вожатый</a:t>
                      </a:r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17544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Участие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во всероссийском проекте «Плоды Науки»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56649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42049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6384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687420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A373A04-CB41-4AC0-82B9-8FF87727D2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4"/>
            <a:ext cx="4533900" cy="2051418"/>
          </a:xfrm>
          <a:prstGeom prst="rect">
            <a:avLst/>
          </a:prstGeom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C69D2CCC-FC72-4157-8E44-901D788D847D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9262D5-0D1B-4ED5-83D9-6CE778775895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0D6E97-EBC8-49D8-A08F-4132EECAEAA8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Внеурочная деятельность</a:t>
            </a:r>
            <a:endParaRPr lang="ru-RU" sz="4800" dirty="0">
              <a:solidFill>
                <a:srgbClr val="580D91"/>
              </a:solidFill>
              <a:latin typeface="Peach Milk 2.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2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08900" y="2241718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Задачи модуля</a:t>
            </a:r>
            <a:r>
              <a:rPr lang="ru-RU" sz="4000" dirty="0">
                <a:solidFill>
                  <a:srgbClr val="580D91"/>
                </a:solidFill>
                <a:latin typeface="Peach Milk 2.0" pitchFamily="50" charset="0"/>
              </a:rPr>
              <a:t>:</a:t>
            </a:r>
          </a:p>
        </p:txBody>
      </p:sp>
      <p:sp>
        <p:nvSpPr>
          <p:cNvPr id="9" name="object 6"/>
          <p:cNvSpPr/>
          <p:nvPr/>
        </p:nvSpPr>
        <p:spPr>
          <a:xfrm>
            <a:off x="644524" y="45116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/>
        </p:nvSpPr>
        <p:spPr>
          <a:xfrm>
            <a:off x="679450" y="6340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/>
          <p:cNvSpPr/>
          <p:nvPr/>
        </p:nvSpPr>
        <p:spPr>
          <a:xfrm>
            <a:off x="644523" y="81692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6"/>
          <p:cNvSpPr/>
          <p:nvPr/>
        </p:nvSpPr>
        <p:spPr>
          <a:xfrm>
            <a:off x="706437" y="10023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07FFC-156E-4780-9F6F-2DC0E14D58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3"/>
            <a:ext cx="4533900" cy="205141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16C5AAC-2988-4681-B933-FB9D875910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3227061"/>
            <a:ext cx="1101728" cy="12358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1BB4AFD-BE54-43BD-83D3-1AA62129D4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4960362"/>
            <a:ext cx="1101728" cy="1235841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058A040-A3D0-4226-B00D-41DD68F19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90811" y="6657904"/>
            <a:ext cx="1101728" cy="1235841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0F4BFAB-B396-4079-A3DB-0A99DFAEC4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22561" y="8549526"/>
            <a:ext cx="1101728" cy="12358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881EAF-2ACB-4E94-A831-4361D939CCE0}"/>
              </a:ext>
            </a:extLst>
          </p:cNvPr>
          <p:cNvSpPr txBox="1"/>
          <p:nvPr/>
        </p:nvSpPr>
        <p:spPr>
          <a:xfrm>
            <a:off x="1625272" y="3541730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D08D8C-CC25-4B04-A659-18EA5CDFAB36}"/>
              </a:ext>
            </a:extLst>
          </p:cNvPr>
          <p:cNvSpPr txBox="1"/>
          <p:nvPr/>
        </p:nvSpPr>
        <p:spPr>
          <a:xfrm>
            <a:off x="1628448" y="4684691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E80B69-ABA0-4399-B2F8-AACE50072B5C}"/>
              </a:ext>
            </a:extLst>
          </p:cNvPr>
          <p:cNvSpPr txBox="1"/>
          <p:nvPr/>
        </p:nvSpPr>
        <p:spPr>
          <a:xfrm>
            <a:off x="1682092" y="6473925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6E7264-FF1D-4260-A342-DD8C736FBA76}"/>
              </a:ext>
            </a:extLst>
          </p:cNvPr>
          <p:cNvSpPr txBox="1"/>
          <p:nvPr/>
        </p:nvSpPr>
        <p:spPr>
          <a:xfrm>
            <a:off x="1587171" y="8426589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FDC408-0CBC-4611-B37A-AB4722CA9F87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ВВЕДИТЕ НАЗВАНИЕ</a:t>
            </a:r>
          </a:p>
        </p:txBody>
      </p:sp>
    </p:spTree>
    <p:extLst>
      <p:ext uri="{BB962C8B-B14F-4D97-AF65-F5344CB8AC3E}">
        <p14:creationId xmlns:p14="http://schemas.microsoft.com/office/powerpoint/2010/main" val="11608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4650" y="2255548"/>
            <a:ext cx="1844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7030A0"/>
                </a:solidFill>
                <a:latin typeface="Peach Milk 2.0" pitchFamily="50" charset="0"/>
              </a:rPr>
              <a:t>Ожидаемые результаты модуля </a:t>
            </a:r>
            <a:r>
              <a:rPr lang="ru-RU" sz="4800" dirty="0" smtClean="0">
                <a:solidFill>
                  <a:srgbClr val="7030A0"/>
                </a:solidFill>
                <a:latin typeface="Peach Milk 2.0" pitchFamily="50" charset="0"/>
              </a:rPr>
              <a:t>(</a:t>
            </a:r>
            <a:r>
              <a:rPr lang="ru-RU" sz="4800" dirty="0">
                <a:solidFill>
                  <a:srgbClr val="7030A0"/>
                </a:solidFill>
                <a:latin typeface="Peach Milk 2.0" pitchFamily="50" charset="0"/>
              </a:rPr>
              <a:t>качественные и количественные)</a:t>
            </a:r>
            <a:r>
              <a:rPr lang="ru-RU" sz="4000" dirty="0">
                <a:solidFill>
                  <a:srgbClr val="7030A0"/>
                </a:solidFill>
                <a:latin typeface="Peach Milk 2.0" pitchFamily="50" charset="0"/>
              </a:rPr>
              <a:t>:</a:t>
            </a:r>
          </a:p>
        </p:txBody>
      </p:sp>
      <p:sp>
        <p:nvSpPr>
          <p:cNvPr id="9" name="object 6"/>
          <p:cNvSpPr/>
          <p:nvPr/>
        </p:nvSpPr>
        <p:spPr>
          <a:xfrm>
            <a:off x="644524" y="45116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/>
          <p:nvPr/>
        </p:nvSpPr>
        <p:spPr>
          <a:xfrm>
            <a:off x="679450" y="6340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/>
          <p:cNvSpPr/>
          <p:nvPr/>
        </p:nvSpPr>
        <p:spPr>
          <a:xfrm>
            <a:off x="644523" y="81692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6"/>
          <p:cNvSpPr/>
          <p:nvPr/>
        </p:nvSpPr>
        <p:spPr>
          <a:xfrm>
            <a:off x="706437" y="10023475"/>
            <a:ext cx="18627725" cy="762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8836B8D-4BB5-4979-811C-57A452D2FD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4" y="196666"/>
            <a:ext cx="4533900" cy="1956304"/>
          </a:xfrm>
          <a:prstGeom prst="rect">
            <a:avLst/>
          </a:prstGeom>
        </p:spPr>
      </p:pic>
      <p:sp>
        <p:nvSpPr>
          <p:cNvPr id="14" name="object 6">
            <a:extLst>
              <a:ext uri="{FF2B5EF4-FFF2-40B4-BE49-F238E27FC236}">
                <a16:creationId xmlns:a16="http://schemas.microsoft.com/office/drawing/2014/main" id="{1F4C1666-67D6-4A76-BF28-9D4B5A728221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28041E-7E7E-4306-A944-DD946A1EA76F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A6C45A-A7DB-4DDF-8188-44EFFD7174CF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ВВЕДИТЕ НАЗВАНИЕ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ADDE9FA2-5E43-49C1-AC63-E5D758A4A10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278440" y="3227061"/>
            <a:ext cx="1101728" cy="12358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C3BA241-0F8D-46F9-BEE5-FE2117728C72}"/>
              </a:ext>
            </a:extLst>
          </p:cNvPr>
          <p:cNvSpPr txBox="1"/>
          <p:nvPr/>
        </p:nvSpPr>
        <p:spPr>
          <a:xfrm>
            <a:off x="1625272" y="3541730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518B366-7CF0-4D92-A5B8-7645615E4EA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10189" y="4803219"/>
            <a:ext cx="1101728" cy="123584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C550BAC-9A75-47C9-8E73-CF1A33857654}"/>
              </a:ext>
            </a:extLst>
          </p:cNvPr>
          <p:cNvSpPr txBox="1"/>
          <p:nvPr/>
        </p:nvSpPr>
        <p:spPr>
          <a:xfrm>
            <a:off x="1657021" y="5117888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F24A4EBC-6CA6-4E6A-8420-1EB654C5E2B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08603" y="6581219"/>
            <a:ext cx="1101728" cy="123584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9B97B6E-519E-4A1A-8C16-C4E4D71A821E}"/>
              </a:ext>
            </a:extLst>
          </p:cNvPr>
          <p:cNvSpPr txBox="1"/>
          <p:nvPr/>
        </p:nvSpPr>
        <p:spPr>
          <a:xfrm>
            <a:off x="1655435" y="6895888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EBBC46B9-F944-4E50-A795-85C224519AE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64"/>
          <a:stretch/>
        </p:blipFill>
        <p:spPr>
          <a:xfrm rot="2844237">
            <a:off x="340352" y="8509920"/>
            <a:ext cx="1101728" cy="123584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3A4B807-D9AA-43B7-838F-82C9166E981F}"/>
              </a:ext>
            </a:extLst>
          </p:cNvPr>
          <p:cNvSpPr txBox="1"/>
          <p:nvPr/>
        </p:nvSpPr>
        <p:spPr>
          <a:xfrm>
            <a:off x="1687184" y="8824589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rgbClr val="580D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100802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27050" y="2454275"/>
            <a:ext cx="1912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Описание используемых форм, методов воспитательной работы</a:t>
            </a:r>
            <a:endParaRPr lang="ru-RU" sz="40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0B34CE3-DF56-451E-B454-A4A5273232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3"/>
            <a:ext cx="4533900" cy="2064312"/>
          </a:xfrm>
          <a:prstGeom prst="rect">
            <a:avLst/>
          </a:prstGeom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id="{793FD807-7509-4E66-B477-3B6DF417B408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186695-D52A-4CA7-BDD9-A1EA91CE0BDE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3FF678-7309-4920-845F-955112723EDF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ВВЕДИТЕ НАЗВАНИЕ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3E8548-6B07-440A-A3E7-F1D317C40491}"/>
              </a:ext>
            </a:extLst>
          </p:cNvPr>
          <p:cNvSpPr txBox="1"/>
          <p:nvPr/>
        </p:nvSpPr>
        <p:spPr>
          <a:xfrm>
            <a:off x="679450" y="3712808"/>
            <a:ext cx="1767872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Введите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6650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9918" y="2441382"/>
            <a:ext cx="1844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Календарно-тематический план</a:t>
            </a:r>
            <a:endParaRPr lang="ru-RU" sz="4000" dirty="0">
              <a:solidFill>
                <a:srgbClr val="580D91"/>
              </a:solidFill>
              <a:latin typeface="Peach Milk 2.0" pitchFamily="50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171190"/>
              </p:ext>
            </p:extLst>
          </p:nvPr>
        </p:nvGraphicFramePr>
        <p:xfrm>
          <a:off x="649287" y="3673475"/>
          <a:ext cx="19027778" cy="7315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2799169023"/>
                    </a:ext>
                  </a:extLst>
                </a:gridCol>
                <a:gridCol w="7215188">
                  <a:extLst>
                    <a:ext uri="{9D8B030D-6E8A-4147-A177-3AD203B41FA5}">
                      <a16:colId xmlns:a16="http://schemas.microsoft.com/office/drawing/2014/main" val="3739485984"/>
                    </a:ext>
                  </a:extLst>
                </a:gridCol>
                <a:gridCol w="3080705">
                  <a:extLst>
                    <a:ext uri="{9D8B030D-6E8A-4147-A177-3AD203B41FA5}">
                      <a16:colId xmlns:a16="http://schemas.microsoft.com/office/drawing/2014/main" val="3478325684"/>
                    </a:ext>
                  </a:extLst>
                </a:gridCol>
                <a:gridCol w="3805555">
                  <a:extLst>
                    <a:ext uri="{9D8B030D-6E8A-4147-A177-3AD203B41FA5}">
                      <a16:colId xmlns:a16="http://schemas.microsoft.com/office/drawing/2014/main" val="1767092958"/>
                    </a:ext>
                  </a:extLst>
                </a:gridCol>
                <a:gridCol w="3805555">
                  <a:extLst>
                    <a:ext uri="{9D8B030D-6E8A-4147-A177-3AD203B41FA5}">
                      <a16:colId xmlns:a16="http://schemas.microsoft.com/office/drawing/2014/main" val="3264322286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№ п/п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Наименование мероприятия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Сроки проведения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Категория участников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580D91"/>
                          </a:solidFill>
                          <a:latin typeface="Arial Narrow" panose="020B0606020202030204" pitchFamily="34" charset="0"/>
                        </a:rPr>
                        <a:t>Ответственный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06003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80392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28662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17544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56649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42049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6384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687420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A373A04-CB41-4AC0-82B9-8FF87727D2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389964"/>
            <a:ext cx="4533900" cy="2051418"/>
          </a:xfrm>
          <a:prstGeom prst="rect">
            <a:avLst/>
          </a:prstGeom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C69D2CCC-FC72-4157-8E44-901D788D847D}"/>
              </a:ext>
            </a:extLst>
          </p:cNvPr>
          <p:cNvSpPr/>
          <p:nvPr/>
        </p:nvSpPr>
        <p:spPr>
          <a:xfrm flipV="1">
            <a:off x="5175250" y="1222375"/>
            <a:ext cx="13411200" cy="152400"/>
          </a:xfrm>
          <a:custGeom>
            <a:avLst/>
            <a:gdLst/>
            <a:ahLst/>
            <a:cxnLst/>
            <a:rect l="l" t="t" r="r" b="b"/>
            <a:pathLst>
              <a:path w="6363969">
                <a:moveTo>
                  <a:pt x="0" y="0"/>
                </a:moveTo>
                <a:lnTo>
                  <a:pt x="6363387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9262D5-0D1B-4ED5-83D9-6CE778775895}"/>
              </a:ext>
            </a:extLst>
          </p:cNvPr>
          <p:cNvSpPr txBox="1"/>
          <p:nvPr/>
        </p:nvSpPr>
        <p:spPr>
          <a:xfrm>
            <a:off x="8361600" y="1415197"/>
            <a:ext cx="70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>
                    <a:lumMod val="50000"/>
                  </a:schemeClr>
                </a:solidFill>
                <a:latin typeface="Peach Milk 2.0" pitchFamily="50" charset="0"/>
              </a:rPr>
              <a:t>Название модуля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0D6E97-EBC8-49D8-A08F-4132EECAEAA8}"/>
              </a:ext>
            </a:extLst>
          </p:cNvPr>
          <p:cNvSpPr txBox="1"/>
          <p:nvPr/>
        </p:nvSpPr>
        <p:spPr>
          <a:xfrm>
            <a:off x="5175250" y="514489"/>
            <a:ext cx="1341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rgbClr val="580D91"/>
                </a:solidFill>
                <a:latin typeface="Peach Milk 2.0" pitchFamily="50" charset="0"/>
              </a:rPr>
              <a:t>ВВЕДИТЕ НАЗВАНИЕ</a:t>
            </a:r>
          </a:p>
        </p:txBody>
      </p:sp>
    </p:spTree>
    <p:extLst>
      <p:ext uri="{BB962C8B-B14F-4D97-AF65-F5344CB8AC3E}">
        <p14:creationId xmlns:p14="http://schemas.microsoft.com/office/powerpoint/2010/main" val="188310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293</Words>
  <Application>Microsoft Office PowerPoint</Application>
  <PresentationFormat>Произвольный</PresentationFormat>
  <Paragraphs>69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Peach Milk 2.0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САЙТ</dc:title>
  <dc:creator>Kovshiki</dc:creator>
  <cp:lastModifiedBy>aCisko</cp:lastModifiedBy>
  <cp:revision>37</cp:revision>
  <dcterms:created xsi:type="dcterms:W3CDTF">2021-07-20T11:49:59Z</dcterms:created>
  <dcterms:modified xsi:type="dcterms:W3CDTF">2021-08-26T10:52:37Z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2021-07-07T00:00:00Z</vt:filetime>
  </property>
  <property fmtid="{D5CDD505-2E9C-101B-9397-08002B2CF9AE}" pid="3" name="Creator">
    <vt:lpwstr>Adobe Illustrator 24.1 (Windows)</vt:lpwstr>
  </property>
  <property fmtid="{D5CDD505-2E9C-101B-9397-08002B2CF9AE}" pid="4" name="LastSaved">
    <vt:filetime>2021-07-20T00:00:00Z</vt:filetime>
  </property>
</Properties>
</file>