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84" r:id="rId4"/>
    <p:sldId id="260" r:id="rId5"/>
    <p:sldId id="258" r:id="rId6"/>
    <p:sldId id="259" r:id="rId7"/>
    <p:sldId id="262" r:id="rId8"/>
  </p:sldIdLst>
  <p:sldSz cx="10080625" cy="6840538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5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410" y="72"/>
      </p:cViewPr>
      <p:guideLst>
        <p:guide orient="horz" pos="2155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289054-7344-4B11-B698-464A1AB50924}" type="datetimeFigureOut">
              <a:rPr lang="ru-RU" smtClean="0"/>
              <a:t>12.08.2021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1143000"/>
            <a:ext cx="45466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A363D-DC68-4216-B6D5-A6F4EF302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292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4A363D-DC68-4216-B6D5-A6F4EF30202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265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4A363D-DC68-4216-B6D5-A6F4EF30202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731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/>
          <p:cNvSpPr>
            <a:spLocks noGrp="1"/>
          </p:cNvSpPr>
          <p:nvPr userDrawn="1">
            <p:ph type="subTitle" idx="1"/>
          </p:nvPr>
        </p:nvSpPr>
        <p:spPr>
          <a:xfrm>
            <a:off x="431800" y="3420269"/>
            <a:ext cx="4788792" cy="1008112"/>
          </a:xfrm>
        </p:spPr>
        <p:txBody>
          <a:bodyPr lIns="0" tIns="0" rIns="0" bIns="0">
            <a:noAutofit/>
          </a:bodyPr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pPr algn="l"/>
            <a:r>
              <a:rPr lang="ru-RU" sz="2500" dirty="0"/>
              <a:t>Подзаголовок</a:t>
            </a:r>
          </a:p>
          <a:p>
            <a:pPr algn="l"/>
            <a:r>
              <a:rPr lang="ru-RU" sz="2500" dirty="0"/>
              <a:t>Подзаголовок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431800" y="5026511"/>
            <a:ext cx="4788792" cy="5539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dirty="0">
                <a:latin typeface="Tahoma" pitchFamily="34" charset="0"/>
                <a:cs typeface="Tahoma" pitchFamily="34" charset="0"/>
              </a:rPr>
              <a:t>АВТОР</a:t>
            </a:r>
          </a:p>
          <a:p>
            <a:r>
              <a:rPr lang="ru-RU" dirty="0">
                <a:latin typeface="Tahoma" pitchFamily="34" charset="0"/>
                <a:cs typeface="Tahoma" pitchFamily="34" charset="0"/>
              </a:rPr>
              <a:t>АВТОР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59792" y="1548061"/>
            <a:ext cx="5112568" cy="79208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92" y="755973"/>
            <a:ext cx="7560840" cy="7920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9792" y="1764085"/>
            <a:ext cx="7560840" cy="43204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92" y="4395679"/>
            <a:ext cx="7560840" cy="135860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9792" y="2899312"/>
            <a:ext cx="7560840" cy="14963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9793" y="1591376"/>
            <a:ext cx="3672408" cy="45033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48224" y="1591376"/>
            <a:ext cx="3672407" cy="45033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93" y="755973"/>
            <a:ext cx="7632848" cy="658056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9792" y="1531204"/>
            <a:ext cx="3384153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9792" y="2169337"/>
            <a:ext cx="3384153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032200" y="1531204"/>
            <a:ext cx="3960440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032200" y="2169337"/>
            <a:ext cx="3960440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92" y="755973"/>
            <a:ext cx="7632848" cy="7920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2" y="755973"/>
            <a:ext cx="3316456" cy="67547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245" y="755973"/>
            <a:ext cx="4051395" cy="5354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032" y="1620069"/>
            <a:ext cx="3316456" cy="449049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92" y="4788377"/>
            <a:ext cx="7632848" cy="565295"/>
          </a:xfrm>
        </p:spPr>
        <p:txBody>
          <a:bodyPr anchor="t" anchorCtr="0"/>
          <a:lstStyle>
            <a:lvl1pPr algn="l">
              <a:defRPr sz="2000" b="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59792" y="611215"/>
            <a:ext cx="7632848" cy="41043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9792" y="5353671"/>
            <a:ext cx="7632848" cy="80281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92" y="755973"/>
            <a:ext cx="7560840" cy="7920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9792" y="1764085"/>
            <a:ext cx="7560840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ahoma" pitchFamily="34" charset="0"/>
          <a:ea typeface="+mj-ea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just"/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9792" y="1548061"/>
            <a:ext cx="5112568" cy="2880320"/>
          </a:xfrm>
        </p:spPr>
        <p:txBody>
          <a:bodyPr>
            <a:noAutofit/>
          </a:bodyPr>
          <a:lstStyle/>
          <a:p>
            <a:r>
              <a:rPr lang="ru-RU" dirty="0"/>
              <a:t>Мероприятия РДШ в воспитательной программе лицея </a:t>
            </a:r>
            <a:r>
              <a:rPr lang="ru-RU" dirty="0" smtClean="0"/>
              <a:t>и ДО «Шанс»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2632C3-C072-47E1-BF0B-4B769C68F799}"/>
              </a:ext>
            </a:extLst>
          </p:cNvPr>
          <p:cNvSpPr txBox="1"/>
          <p:nvPr/>
        </p:nvSpPr>
        <p:spPr>
          <a:xfrm>
            <a:off x="1295896" y="5004445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Стрельникова Нина Павловна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1800" y="5301769"/>
            <a:ext cx="864096" cy="2787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872" y="899989"/>
            <a:ext cx="2592288" cy="1152128"/>
          </a:xfrm>
        </p:spPr>
        <p:txBody>
          <a:bodyPr/>
          <a:lstStyle/>
          <a:p>
            <a:r>
              <a:rPr lang="ru-RU" dirty="0"/>
              <a:t> 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BF53CF0-2F3C-482C-B488-960A190E0F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43"/>
          <a:stretch/>
        </p:blipFill>
        <p:spPr>
          <a:xfrm>
            <a:off x="910686" y="3576410"/>
            <a:ext cx="3666899" cy="263278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575C58-C44C-451E-B038-B633038040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8328" r="5000" b="11716"/>
          <a:stretch/>
        </p:blipFill>
        <p:spPr>
          <a:xfrm>
            <a:off x="3365752" y="3576411"/>
            <a:ext cx="1067413" cy="100811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8EB0F2-0822-47DB-B1D1-1E789A94C90A}"/>
              </a:ext>
            </a:extLst>
          </p:cNvPr>
          <p:cNvSpPr txBox="1"/>
          <p:nvPr/>
        </p:nvSpPr>
        <p:spPr>
          <a:xfrm>
            <a:off x="575816" y="3207823"/>
            <a:ext cx="4336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МБОУ «Самусьский лицей»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B6F8CE1-4C0E-477F-A600-2661EB9B79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8" r="2986" b="1545"/>
          <a:stretch/>
        </p:blipFill>
        <p:spPr>
          <a:xfrm>
            <a:off x="5747209" y="1150083"/>
            <a:ext cx="3253544" cy="493448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8A6FF7C-217D-4F82-BF6D-C2B839FE16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91" y="635345"/>
            <a:ext cx="4956600" cy="26327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82938" y="2404516"/>
            <a:ext cx="1949745" cy="830997"/>
          </a:xfrm>
        </p:spPr>
        <p:txBody>
          <a:bodyPr/>
          <a:lstStyle/>
          <a:p>
            <a:r>
              <a:rPr lang="ru-RU" sz="1800" b="1" dirty="0">
                <a:solidFill>
                  <a:srgbClr val="FF0000"/>
                </a:solidFill>
              </a:rPr>
              <a:t>Структура деятельности:</a:t>
            </a:r>
            <a:r>
              <a:rPr lang="ru-RU" sz="1800" dirty="0"/>
              <a:t>  </a:t>
            </a:r>
            <a:r>
              <a:rPr lang="ru-RU" sz="1600" dirty="0">
                <a:solidFill>
                  <a:schemeClr val="tx2"/>
                </a:solidFill>
                <a:latin typeface="Arial Black" panose="020B0A04020102020204" pitchFamily="34" charset="0"/>
              </a:rPr>
              <a:t>учащиеся 5- 11 классов, на базе которых работают  малые активные  группы: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5"/>
          <a:stretch/>
        </p:blipFill>
        <p:spPr bwMode="auto">
          <a:xfrm>
            <a:off x="2574841" y="1097885"/>
            <a:ext cx="4834798" cy="3106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id="{8A45E043-5BAC-45B0-85B0-045E3E71AD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7481" y="2394806"/>
            <a:ext cx="2432191" cy="2843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800" dirty="0">
                <a:solidFill>
                  <a:srgbClr val="FF0000"/>
                </a:solidFill>
                <a:latin typeface="Arial Black" pitchFamily="34" charset="0"/>
              </a:rPr>
              <a:t>Приоритетные направления:  </a:t>
            </a:r>
          </a:p>
          <a:p>
            <a:pPr algn="ctr">
              <a:defRPr/>
            </a:pPr>
            <a:r>
              <a:rPr lang="ru-RU" altLang="ru-RU" sz="1600" dirty="0">
                <a:solidFill>
                  <a:schemeClr val="tx2"/>
                </a:solidFill>
                <a:latin typeface="Arial Black" pitchFamily="34" charset="0"/>
              </a:rPr>
              <a:t>Патриотизм</a:t>
            </a:r>
          </a:p>
          <a:p>
            <a:pPr algn="ctr">
              <a:defRPr/>
            </a:pPr>
            <a:r>
              <a:rPr lang="ru-RU" altLang="ru-RU" sz="1600" dirty="0">
                <a:solidFill>
                  <a:schemeClr val="tx2"/>
                </a:solidFill>
                <a:latin typeface="Arial Black" pitchFamily="34" charset="0"/>
              </a:rPr>
              <a:t>Интеллект</a:t>
            </a:r>
          </a:p>
          <a:p>
            <a:pPr algn="ctr">
              <a:defRPr/>
            </a:pPr>
            <a:r>
              <a:rPr lang="ru-RU" altLang="ru-RU" sz="1600" dirty="0">
                <a:solidFill>
                  <a:schemeClr val="tx2"/>
                </a:solidFill>
                <a:latin typeface="Arial Black" pitchFamily="34" charset="0"/>
              </a:rPr>
              <a:t>Экология </a:t>
            </a:r>
          </a:p>
          <a:p>
            <a:pPr algn="ctr">
              <a:defRPr/>
            </a:pPr>
            <a:r>
              <a:rPr lang="ru-RU" altLang="ru-RU" sz="1600" dirty="0">
                <a:solidFill>
                  <a:schemeClr val="tx2"/>
                </a:solidFill>
                <a:latin typeface="Arial Black" pitchFamily="34" charset="0"/>
              </a:rPr>
              <a:t>Здоровье </a:t>
            </a:r>
          </a:p>
          <a:p>
            <a:pPr algn="ctr">
              <a:defRPr/>
            </a:pPr>
            <a:r>
              <a:rPr lang="ru-RU" altLang="ru-RU" sz="1600" dirty="0">
                <a:solidFill>
                  <a:schemeClr val="tx2"/>
                </a:solidFill>
                <a:latin typeface="Arial Black" pitchFamily="34" charset="0"/>
              </a:rPr>
              <a:t>Творчество </a:t>
            </a:r>
          </a:p>
          <a:p>
            <a:pPr algn="ctr">
              <a:defRPr/>
            </a:pPr>
            <a:r>
              <a:rPr lang="ru-RU" altLang="ru-RU" sz="1600" dirty="0">
                <a:solidFill>
                  <a:schemeClr val="tx2"/>
                </a:solidFill>
                <a:latin typeface="Arial Black" pitchFamily="34" charset="0"/>
              </a:rPr>
              <a:t>Семья</a:t>
            </a:r>
          </a:p>
          <a:p>
            <a:pPr algn="ctr">
              <a:defRPr/>
            </a:pPr>
            <a:r>
              <a:rPr lang="ru-RU" altLang="ru-RU" dirty="0">
                <a:solidFill>
                  <a:srgbClr val="002060"/>
                </a:solidFill>
                <a:latin typeface="Arial Black" pitchFamily="34" charset="0"/>
              </a:rPr>
              <a:t> </a:t>
            </a:r>
          </a:p>
          <a:p>
            <a:pPr algn="ctr">
              <a:defRPr/>
            </a:pPr>
            <a:endParaRPr lang="ru-RU" alt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3D1259-ED09-4646-942C-9B859EB16083}"/>
              </a:ext>
            </a:extLst>
          </p:cNvPr>
          <p:cNvSpPr txBox="1"/>
          <p:nvPr/>
        </p:nvSpPr>
        <p:spPr>
          <a:xfrm>
            <a:off x="2248818" y="513494"/>
            <a:ext cx="615758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</a:rPr>
              <a:t>ДОО «Шанс»  - дата создания -2000г</a:t>
            </a:r>
            <a:r>
              <a:rPr lang="ru-RU" sz="1600" dirty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  <a:cs typeface="Times New Roman" pitchFamily="18" charset="0"/>
              </a:rPr>
              <a:t>Первичное отделение РДШ -  31.03 2020г</a:t>
            </a:r>
            <a:r>
              <a:rPr lang="ru-RU" sz="1600" dirty="0">
                <a:solidFill>
                  <a:srgbClr val="002060"/>
                </a:solidFill>
                <a:latin typeface="Arial Black" panose="020B0A04020102020204" pitchFamily="34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  <a:latin typeface="Arial Black" panose="020B0A04020102020204" pitchFamily="34" charset="0"/>
                <a:cs typeface="Times New Roman" pitchFamily="18" charset="0"/>
              </a:rPr>
              <a:t>  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365" y="3122461"/>
            <a:ext cx="792088" cy="868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D:\РАБОТА\Документы\Шанс\2 Эмблема Шанс.jpg">
            <a:extLst>
              <a:ext uri="{FF2B5EF4-FFF2-40B4-BE49-F238E27FC236}">
                <a16:creationId xmlns:a16="http://schemas.microsoft.com/office/drawing/2014/main" id="{0BB8F1C0-A7DD-4D00-915A-5B02C3F2F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71" y="590293"/>
            <a:ext cx="1810740" cy="181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77C0ADF3-7AC7-4677-B031-888655113798}"/>
              </a:ext>
            </a:extLst>
          </p:cNvPr>
          <p:cNvSpPr/>
          <p:nvPr/>
        </p:nvSpPr>
        <p:spPr>
          <a:xfrm>
            <a:off x="7489768" y="2892507"/>
            <a:ext cx="292608" cy="404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: вниз 19">
            <a:extLst>
              <a:ext uri="{FF2B5EF4-FFF2-40B4-BE49-F238E27FC236}">
                <a16:creationId xmlns:a16="http://schemas.microsoft.com/office/drawing/2014/main" id="{90E0E7B8-02B9-40AC-85CE-DAB59CA06A42}"/>
              </a:ext>
            </a:extLst>
          </p:cNvPr>
          <p:cNvSpPr/>
          <p:nvPr/>
        </p:nvSpPr>
        <p:spPr>
          <a:xfrm>
            <a:off x="2183042" y="3071806"/>
            <a:ext cx="288032" cy="4093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F3DB654-5241-4546-8BB5-99484457B79D}"/>
              </a:ext>
            </a:extLst>
          </p:cNvPr>
          <p:cNvSpPr/>
          <p:nvPr/>
        </p:nvSpPr>
        <p:spPr>
          <a:xfrm>
            <a:off x="3446190" y="4279167"/>
            <a:ext cx="2962274" cy="475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Совет командиров 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15890CF-DC52-4F3C-B19A-794FDD7E04D2}"/>
              </a:ext>
            </a:extLst>
          </p:cNvPr>
          <p:cNvSpPr/>
          <p:nvPr/>
        </p:nvSpPr>
        <p:spPr>
          <a:xfrm>
            <a:off x="3762185" y="4863766"/>
            <a:ext cx="1800200" cy="749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  <a:r>
              <a:rPr lang="ru-RU" sz="1600" dirty="0">
                <a:latin typeface="Arial Black" panose="020B0A04020102020204" pitchFamily="34" charset="0"/>
              </a:rPr>
              <a:t>Командир класса,  заместитель 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938C5D6-CEA9-4EF2-B472-49F7C67B1DF8}"/>
              </a:ext>
            </a:extLst>
          </p:cNvPr>
          <p:cNvSpPr/>
          <p:nvPr/>
        </p:nvSpPr>
        <p:spPr>
          <a:xfrm>
            <a:off x="2242611" y="5706177"/>
            <a:ext cx="1800200" cy="481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Arial Black" panose="020B0A04020102020204" pitchFamily="34" charset="0"/>
              </a:rPr>
              <a:t>Журналисты</a:t>
            </a:r>
            <a:r>
              <a:rPr lang="ru-RU" dirty="0"/>
              <a:t>   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12DD66C-6CCB-40BD-9E8D-1C3F6D9E740C}"/>
              </a:ext>
            </a:extLst>
          </p:cNvPr>
          <p:cNvSpPr/>
          <p:nvPr/>
        </p:nvSpPr>
        <p:spPr>
          <a:xfrm>
            <a:off x="1657323" y="4831808"/>
            <a:ext cx="1784697" cy="481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Arial Black" panose="020B0A04020102020204" pitchFamily="34" charset="0"/>
              </a:rPr>
              <a:t>Редколлегия</a:t>
            </a:r>
            <a:r>
              <a:rPr lang="ru-RU" sz="1600" dirty="0"/>
              <a:t>  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4A1BF875-64DB-4D4A-9F41-180AECC09AFA}"/>
              </a:ext>
            </a:extLst>
          </p:cNvPr>
          <p:cNvSpPr/>
          <p:nvPr/>
        </p:nvSpPr>
        <p:spPr>
          <a:xfrm>
            <a:off x="5916847" y="4783597"/>
            <a:ext cx="1800200" cy="481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Arial Black" panose="020B0A04020102020204" pitchFamily="34" charset="0"/>
              </a:rPr>
              <a:t>Культорги</a:t>
            </a:r>
            <a:r>
              <a:rPr lang="ru-RU" sz="1600" dirty="0"/>
              <a:t>  </a:t>
            </a:r>
            <a:r>
              <a:rPr lang="ru-RU" dirty="0"/>
              <a:t> 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16083398-13FD-400F-97D5-FBB85D219418}"/>
              </a:ext>
            </a:extLst>
          </p:cNvPr>
          <p:cNvSpPr/>
          <p:nvPr/>
        </p:nvSpPr>
        <p:spPr>
          <a:xfrm>
            <a:off x="5317365" y="5706177"/>
            <a:ext cx="1800200" cy="481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Arial Black" panose="020B0A04020102020204" pitchFamily="34" charset="0"/>
              </a:rPr>
              <a:t>Физорги   </a:t>
            </a:r>
          </a:p>
        </p:txBody>
      </p:sp>
    </p:spTree>
    <p:extLst>
      <p:ext uri="{BB962C8B-B14F-4D97-AF65-F5344CB8AC3E}">
        <p14:creationId xmlns:p14="http://schemas.microsoft.com/office/powerpoint/2010/main" val="192444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F:\Можно в видео  папка (2)\CNhPgqtN4Kc.jpg">
            <a:extLst>
              <a:ext uri="{FF2B5EF4-FFF2-40B4-BE49-F238E27FC236}">
                <a16:creationId xmlns:a16="http://schemas.microsoft.com/office/drawing/2014/main" id="{24DD5339-8FC8-4C08-AAF4-238D678F1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9794"/>
            <a:ext cx="2764703" cy="3803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9A4F6E5-2A56-4412-B813-820F7DF8D73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4" r="13108"/>
          <a:stretch/>
        </p:blipFill>
        <p:spPr>
          <a:xfrm>
            <a:off x="5472138" y="598467"/>
            <a:ext cx="2572622" cy="221594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76F6A47-61C4-4BA6-A57B-66EBE068077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923" r="19536" b="21985"/>
          <a:stretch/>
        </p:blipFill>
        <p:spPr>
          <a:xfrm>
            <a:off x="8000192" y="1116013"/>
            <a:ext cx="2024369" cy="25189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31C5EB-F25D-4C8D-94FF-5085401223D1}"/>
              </a:ext>
            </a:extLst>
          </p:cNvPr>
          <p:cNvSpPr txBox="1"/>
          <p:nvPr/>
        </p:nvSpPr>
        <p:spPr>
          <a:xfrm>
            <a:off x="248857" y="4470278"/>
            <a:ext cx="48068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Ежегодные волонтёрские акции</a:t>
            </a:r>
            <a:r>
              <a:rPr lang="ru-RU" dirty="0"/>
              <a:t>:  «Добрые крышки», «Чистые берега», «Внимание ветеранам», «Покормите  птиц», «Собирай макулатуру», «Подари книгу»,  «Игры на переменках», «Овощной экспресс», «Сухая попа»,  «Помнить солдата» и др. 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F003C8F8-C2CD-4712-BA0C-703DBAFC83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"/>
          <a:stretch/>
        </p:blipFill>
        <p:spPr>
          <a:xfrm>
            <a:off x="2456728" y="357283"/>
            <a:ext cx="2875147" cy="2376125"/>
          </a:xfr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78F2633-4E11-447D-87A9-8E13538F8DC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1" t="12557" r="8771"/>
          <a:stretch/>
        </p:blipFill>
        <p:spPr>
          <a:xfrm>
            <a:off x="2652261" y="2433096"/>
            <a:ext cx="3099697" cy="208823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B0E19E5-64C9-482B-9481-A5458E7F79E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4" t="25346" r="25713" b="9874"/>
          <a:stretch/>
        </p:blipFill>
        <p:spPr>
          <a:xfrm>
            <a:off x="4752280" y="4657712"/>
            <a:ext cx="3126291" cy="192789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B98CD7C-F102-4F37-B0B4-24101DE887E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6" r="29380" b="7464"/>
          <a:stretch/>
        </p:blipFill>
        <p:spPr>
          <a:xfrm>
            <a:off x="5892221" y="2583014"/>
            <a:ext cx="1926010" cy="200650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1E2D7F-2571-434E-80D3-2F6E78A5310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86" r="5728" b="23683"/>
          <a:stretch/>
        </p:blipFill>
        <p:spPr>
          <a:xfrm>
            <a:off x="7913656" y="3852317"/>
            <a:ext cx="2080433" cy="217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0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EDA2F63-2AEE-48C1-9DCC-7CB3250C3B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30" t="2430" r="963" b="59504"/>
          <a:stretch/>
        </p:blipFill>
        <p:spPr>
          <a:xfrm>
            <a:off x="3998592" y="325741"/>
            <a:ext cx="3118967" cy="346738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1C3AD3E-5F00-4292-942B-F100DF5C13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8"/>
          <a:stretch/>
        </p:blipFill>
        <p:spPr>
          <a:xfrm>
            <a:off x="193194" y="654496"/>
            <a:ext cx="3766572" cy="243655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AFFA643-EE1F-41C6-ADD5-3D979A84DE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3" r="4999"/>
          <a:stretch/>
        </p:blipFill>
        <p:spPr>
          <a:xfrm>
            <a:off x="7081393" y="1165715"/>
            <a:ext cx="2963288" cy="225455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EA8CD1-8D77-4F10-B702-0686D7B2106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0" t="60672" r="25110" b="1577"/>
          <a:stretch/>
        </p:blipFill>
        <p:spPr>
          <a:xfrm>
            <a:off x="7159314" y="3566569"/>
            <a:ext cx="2694781" cy="260549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9D7D3CB-ECB7-42F4-B678-CE15B0F86F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56" y="3276253"/>
            <a:ext cx="3828848" cy="260549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802DBAC-1B0F-4310-8F05-C646F3F96E7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" r="28853" b="6653"/>
          <a:stretch/>
        </p:blipFill>
        <p:spPr>
          <a:xfrm>
            <a:off x="4085700" y="3754233"/>
            <a:ext cx="2963289" cy="223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13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FD2F29-F128-4133-98F0-7489D07C4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4">
            <a:extLst>
              <a:ext uri="{FF2B5EF4-FFF2-40B4-BE49-F238E27FC236}">
                <a16:creationId xmlns:a16="http://schemas.microsoft.com/office/drawing/2014/main" id="{D6048DF9-A4E1-45FA-A3AA-35B81C9E25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84" y="467941"/>
            <a:ext cx="2700924" cy="3820781"/>
          </a:xfrm>
          <a:ln>
            <a:solidFill>
              <a:schemeClr val="tx2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B37E5CB-1237-423B-A043-8D041B87A5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85"/>
          <a:stretch/>
        </p:blipFill>
        <p:spPr>
          <a:xfrm>
            <a:off x="71760" y="3435011"/>
            <a:ext cx="4968552" cy="264955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81BAF35-F720-41B8-AF1F-94D086649F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069" y="1093231"/>
            <a:ext cx="3312632" cy="222326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6506F7C-60B9-406B-8633-0F0BE4B71B3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6" t="17573" r="17565" b="8103"/>
          <a:stretch/>
        </p:blipFill>
        <p:spPr>
          <a:xfrm>
            <a:off x="2956223" y="614775"/>
            <a:ext cx="3528392" cy="263909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50C2C8E-7F84-40EB-B643-A029F574A72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344" y="3395072"/>
            <a:ext cx="4399056" cy="293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91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FC9F9D-57A5-4075-9E65-C4FC16115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2070" y="3204245"/>
            <a:ext cx="4812777" cy="1080120"/>
          </a:xfrm>
        </p:spPr>
        <p:txBody>
          <a:bodyPr/>
          <a:lstStyle/>
          <a:p>
            <a:r>
              <a:rPr lang="ru-RU" sz="1600" b="1" dirty="0">
                <a:solidFill>
                  <a:srgbClr val="FF0000"/>
                </a:solidFill>
                <a:latin typeface="Arial Black" panose="020B0A04020102020204" pitchFamily="34" charset="0"/>
              </a:rPr>
              <a:t> с 2019 г. по 2021г активисты ДО  стали победителями во Всероссийских конкурсах     РДШ: 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2000" dirty="0"/>
              <a:t> 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BA1075D-326D-4780-982E-ADC2496CD6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8" r="4662" b="9568"/>
          <a:stretch/>
        </p:blipFill>
        <p:spPr>
          <a:xfrm>
            <a:off x="108443" y="755973"/>
            <a:ext cx="4920112" cy="53285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960FA9-C924-4F5F-8AF4-D20D12CBFBF4}"/>
              </a:ext>
            </a:extLst>
          </p:cNvPr>
          <p:cNvSpPr txBox="1"/>
          <p:nvPr/>
        </p:nvSpPr>
        <p:spPr>
          <a:xfrm>
            <a:off x="5028554" y="3852317"/>
            <a:ext cx="526834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+mj-lt"/>
              </a:rPr>
              <a:t>«Добро не уходит на каникулы» </a:t>
            </a:r>
          </a:p>
          <a:p>
            <a:r>
              <a:rPr lang="ru-RU" sz="1600" dirty="0">
                <a:latin typeface="+mj-lt"/>
              </a:rPr>
              <a:t>«Я познаю Россию»</a:t>
            </a:r>
            <a:br>
              <a:rPr lang="ru-RU" sz="1600" dirty="0">
                <a:latin typeface="+mj-lt"/>
              </a:rPr>
            </a:br>
            <a:r>
              <a:rPr lang="ru-RU" sz="1600" dirty="0">
                <a:latin typeface="+mj-lt"/>
              </a:rPr>
              <a:t>«Лучшая команда РДШ».</a:t>
            </a:r>
            <a:r>
              <a:rPr lang="ru-RU" sz="1600" dirty="0">
                <a:latin typeface="Arial Black" panose="020B0A04020102020204" pitchFamily="34" charset="0"/>
              </a:rPr>
              <a:t/>
            </a:r>
            <a:br>
              <a:rPr lang="ru-RU" sz="1600" dirty="0">
                <a:latin typeface="Arial Black" panose="020B0A04020102020204" pitchFamily="34" charset="0"/>
              </a:rPr>
            </a:br>
            <a:r>
              <a:rPr lang="ru-RU" sz="1600" dirty="0">
                <a:solidFill>
                  <a:srgbClr val="FF0000"/>
                </a:solidFill>
                <a:latin typeface="Arial Black" panose="020B0A04020102020204" pitchFamily="34" charset="0"/>
              </a:rPr>
              <a:t>Участниками Всероссийских   проектов:  </a:t>
            </a:r>
          </a:p>
          <a:p>
            <a:r>
              <a:rPr lang="ru-RU" sz="1600" dirty="0">
                <a:latin typeface="Arial Black" panose="020B0A04020102020204" pitchFamily="34" charset="0"/>
              </a:rPr>
              <a:t> </a:t>
            </a:r>
            <a:r>
              <a:rPr lang="ru-RU" sz="1600" dirty="0">
                <a:latin typeface="+mj-lt"/>
              </a:rPr>
              <a:t>«Классные встречи», «РДШ – </a:t>
            </a:r>
            <a:r>
              <a:rPr lang="ru-RU" sz="1600" dirty="0" err="1">
                <a:latin typeface="+mj-lt"/>
              </a:rPr>
              <a:t>хаус</a:t>
            </a:r>
            <a:r>
              <a:rPr lang="ru-RU" sz="1600" dirty="0">
                <a:latin typeface="+mj-lt"/>
              </a:rPr>
              <a:t>».</a:t>
            </a:r>
          </a:p>
          <a:p>
            <a:r>
              <a:rPr lang="ru-RU" sz="1600" dirty="0">
                <a:solidFill>
                  <a:srgbClr val="FF0000"/>
                </a:solidFill>
                <a:latin typeface="Arial Black" panose="020B0A04020102020204" pitchFamily="34" charset="0"/>
              </a:rPr>
              <a:t>Всероссийских акций в формате</a:t>
            </a:r>
          </a:p>
          <a:p>
            <a:r>
              <a:rPr lang="ru-RU" sz="1600" dirty="0">
                <a:latin typeface="+mj-lt"/>
              </a:rPr>
              <a:t> «Дни  единых действий», акций: «Стражи земли", "Мы вместе», «Выпускник -21» и др. а так же  в </a:t>
            </a:r>
          </a:p>
          <a:p>
            <a:r>
              <a:rPr lang="ru-RU" sz="1600" dirty="0">
                <a:latin typeface="+mj-lt"/>
              </a:rPr>
              <a:t>различных </a:t>
            </a:r>
            <a:r>
              <a:rPr lang="ru-RU" sz="1400" dirty="0">
                <a:latin typeface="+mj-lt"/>
              </a:rPr>
              <a:t>Челленджах.  </a:t>
            </a:r>
            <a:br>
              <a:rPr lang="ru-RU" sz="1400" dirty="0">
                <a:latin typeface="+mj-lt"/>
              </a:rPr>
            </a:br>
            <a:endParaRPr lang="ru-RU" sz="1400" dirty="0">
              <a:latin typeface="+mj-lt"/>
            </a:endParaRP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61C028B6-8766-4A17-9AB5-F5AA40BC0F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7" r="1823" b="15005"/>
          <a:stretch/>
        </p:blipFill>
        <p:spPr>
          <a:xfrm>
            <a:off x="5256336" y="499557"/>
            <a:ext cx="4320480" cy="2670345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4BACC6C-10E7-4B3D-8B16-31E61213AAEE}"/>
              </a:ext>
            </a:extLst>
          </p:cNvPr>
          <p:cNvSpPr/>
          <p:nvPr/>
        </p:nvSpPr>
        <p:spPr>
          <a:xfrm>
            <a:off x="575816" y="6376853"/>
            <a:ext cx="2428058" cy="3676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95" b="1" dirty="0"/>
              <a:t>http://samuslicey.com/</a:t>
            </a:r>
            <a:endParaRPr lang="ru-RU" sz="1795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35EF8E-A246-44A6-8815-3051AE6FE899}"/>
              </a:ext>
            </a:extLst>
          </p:cNvPr>
          <p:cNvSpPr txBox="1"/>
          <p:nvPr/>
        </p:nvSpPr>
        <p:spPr>
          <a:xfrm>
            <a:off x="3604369" y="6376469"/>
            <a:ext cx="3303934" cy="368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95" b="1" dirty="0"/>
              <a:t>https://vk.com/shans_sl</a:t>
            </a:r>
            <a:endParaRPr lang="ru-RU" sz="1795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8986DE-C4B1-4357-AF30-F40F3CA957C0}"/>
              </a:ext>
            </a:extLst>
          </p:cNvPr>
          <p:cNvSpPr txBox="1"/>
          <p:nvPr/>
        </p:nvSpPr>
        <p:spPr>
          <a:xfrm>
            <a:off x="6408464" y="6360895"/>
            <a:ext cx="3303934" cy="368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95" b="1" dirty="0"/>
              <a:t>тел.89138099614</a:t>
            </a:r>
          </a:p>
        </p:txBody>
      </p:sp>
    </p:spTree>
    <p:extLst>
      <p:ext uri="{BB962C8B-B14F-4D97-AF65-F5344CB8AC3E}">
        <p14:creationId xmlns:p14="http://schemas.microsoft.com/office/powerpoint/2010/main" val="368183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</TotalTime>
  <Words>161</Words>
  <Application>Microsoft Office PowerPoint</Application>
  <PresentationFormat>Произвольный</PresentationFormat>
  <Paragraphs>35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Calibri</vt:lpstr>
      <vt:lpstr>Tahoma</vt:lpstr>
      <vt:lpstr>Times New Roman</vt:lpstr>
      <vt:lpstr>Тема Office</vt:lpstr>
      <vt:lpstr>Мероприятия РДШ в воспитательной программе лицея и ДО «Шанс»  </vt:lpstr>
      <vt:lpstr>  </vt:lpstr>
      <vt:lpstr>Структура деятельности:  учащиеся 5- 11 классов, на базе которых работают  малые активные  группы:</vt:lpstr>
      <vt:lpstr>Презентация PowerPoint</vt:lpstr>
      <vt:lpstr>Презентация PowerPoint</vt:lpstr>
      <vt:lpstr>Презентация PowerPoint</vt:lpstr>
      <vt:lpstr> с 2019 г. по 2021г активисты ДО  стали победителями во Всероссийских конкурсах     РДШ:    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Елена</cp:lastModifiedBy>
  <cp:revision>57</cp:revision>
  <dcterms:created xsi:type="dcterms:W3CDTF">2021-07-29T09:26:48Z</dcterms:created>
  <dcterms:modified xsi:type="dcterms:W3CDTF">2021-08-12T15:39:53Z</dcterms:modified>
</cp:coreProperties>
</file>