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70" r:id="rId3"/>
    <p:sldId id="257" r:id="rId4"/>
    <p:sldId id="271" r:id="rId5"/>
    <p:sldId id="258" r:id="rId6"/>
    <p:sldId id="259" r:id="rId7"/>
    <p:sldId id="260" r:id="rId8"/>
    <p:sldId id="261" r:id="rId9"/>
    <p:sldId id="272" r:id="rId10"/>
    <p:sldId id="262" r:id="rId11"/>
    <p:sldId id="263" r:id="rId12"/>
    <p:sldId id="264" r:id="rId13"/>
    <p:sldId id="265" r:id="rId14"/>
    <p:sldId id="266" r:id="rId15"/>
    <p:sldId id="273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150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3B17A-1BC0-4742-8F19-4F161EE30D7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CDE63-7A5F-4F52-ABAE-87467E1A0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CDE63-7A5F-4F52-ABAE-87467E1A0DD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8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vk.com/public200119085?w=wall-200119085_343&amp;z=video-200119085_456239025/6643c392d248dd4534/pl_post_-200119085_53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4869160"/>
            <a:ext cx="4896544" cy="187220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Организатор: </a:t>
            </a:r>
            <a:endParaRPr lang="ru-RU" dirty="0" smtClean="0"/>
          </a:p>
          <a:p>
            <a:r>
              <a:rPr lang="ru-RU" dirty="0" err="1" smtClean="0"/>
              <a:t>Бедрина</a:t>
            </a:r>
            <a:r>
              <a:rPr lang="ru-RU" dirty="0" smtClean="0"/>
              <a:t> Алевтина Александровна – </a:t>
            </a:r>
          </a:p>
          <a:p>
            <a:r>
              <a:rPr lang="ru-RU" dirty="0" smtClean="0"/>
              <a:t>старший </a:t>
            </a:r>
            <a:r>
              <a:rPr lang="ru-RU" dirty="0"/>
              <a:t>вожатый МБОУ «СОШ №83», </a:t>
            </a:r>
            <a:endParaRPr lang="ru-RU" dirty="0" smtClean="0"/>
          </a:p>
          <a:p>
            <a:r>
              <a:rPr lang="ru-RU" dirty="0" smtClean="0"/>
              <a:t>руководитель </a:t>
            </a:r>
            <a:r>
              <a:rPr lang="ru-RU" dirty="0"/>
              <a:t>отряда ЮИД МБОУ «СОШ №83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r>
              <a:rPr lang="ru-RU" dirty="0" smtClean="0"/>
              <a:t>2021 год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988821"/>
            <a:ext cx="9180512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6000" dirty="0" smtClean="0">
                <a:solidFill>
                  <a:srgbClr val="FF0000"/>
                </a:solidFill>
                <a:effectLst/>
              </a:rPr>
              <a:t>85</a:t>
            </a:r>
            <a:r>
              <a:rPr lang="ru-RU" dirty="0" smtClean="0">
                <a:solidFill>
                  <a:srgbClr val="00B050"/>
                </a:solidFill>
                <a:effectLst/>
              </a:rPr>
              <a:t> </a:t>
            </a:r>
            <a:r>
              <a:rPr lang="ru-RU" dirty="0">
                <a:solidFill>
                  <a:srgbClr val="FF0000"/>
                </a:solidFill>
                <a:effectLst/>
              </a:rPr>
              <a:t>лет</a:t>
            </a:r>
            <a:r>
              <a:rPr lang="ru-RU" dirty="0">
                <a:solidFill>
                  <a:srgbClr val="00B050"/>
                </a:solidFill>
                <a:effectLst/>
              </a:rPr>
              <a:t> </a:t>
            </a:r>
            <a:r>
              <a:rPr lang="ru-RU" dirty="0" smtClean="0">
                <a:solidFill>
                  <a:srgbClr val="00B050"/>
                </a:solidFill>
                <a:effectLst/>
              </a:rPr>
              <a:t/>
            </a:r>
            <a:br>
              <a:rPr lang="ru-RU" dirty="0" smtClean="0">
                <a:solidFill>
                  <a:srgbClr val="00B050"/>
                </a:solidFill>
                <a:effectLst/>
              </a:rPr>
            </a:br>
            <a:r>
              <a:rPr lang="ru-RU" dirty="0" smtClean="0">
                <a:solidFill>
                  <a:srgbClr val="00B050"/>
                </a:solidFill>
                <a:effectLst/>
              </a:rPr>
              <a:t>на </a:t>
            </a:r>
            <a:r>
              <a:rPr lang="ru-RU" dirty="0">
                <a:solidFill>
                  <a:srgbClr val="00B050"/>
                </a:solidFill>
                <a:effectLst/>
              </a:rPr>
              <a:t>страже </a:t>
            </a:r>
            <a:r>
              <a:rPr lang="ru-RU" dirty="0" smtClean="0">
                <a:solidFill>
                  <a:srgbClr val="00B050"/>
                </a:solidFill>
                <a:effectLst/>
              </a:rPr>
              <a:t>ГИБДД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sz="2000" dirty="0"/>
          </a:p>
        </p:txBody>
      </p:sp>
      <p:pic>
        <p:nvPicPr>
          <p:cNvPr id="4" name="Picture 2" descr="D:\Локальный диск\ЮИД\Эмблема в окружност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39" y="70359"/>
            <a:ext cx="2464514" cy="25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Локальный диск\ЮИД\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t="-464" r="22015"/>
          <a:stretch/>
        </p:blipFill>
        <p:spPr bwMode="auto">
          <a:xfrm>
            <a:off x="539552" y="208332"/>
            <a:ext cx="2237787" cy="226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Локальный диск\ЮИД\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r="20469"/>
          <a:stretch/>
        </p:blipFill>
        <p:spPr bwMode="auto">
          <a:xfrm>
            <a:off x="3203848" y="208332"/>
            <a:ext cx="2724546" cy="28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246412"/>
            <a:ext cx="7200800" cy="305509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>
                <a:solidFill>
                  <a:srgbClr val="00B050"/>
                </a:solidFill>
                <a:effectLst/>
                <a:ea typeface="Calibri"/>
                <a:cs typeface="Times New Roman"/>
              </a:rPr>
              <a:t>17 сентября 2012 год, Томск. </a:t>
            </a:r>
            <a:r>
              <a:rPr lang="ru-RU" sz="3200" dirty="0" smtClean="0">
                <a:effectLst/>
                <a:ea typeface="Calibri"/>
                <a:cs typeface="Times New Roman"/>
              </a:rPr>
              <a:t/>
            </a:r>
            <a:br>
              <a:rPr lang="ru-RU" sz="3200" dirty="0" smtClean="0">
                <a:effectLst/>
                <a:ea typeface="Calibri"/>
                <a:cs typeface="Times New Roman"/>
              </a:rPr>
            </a:br>
            <a:r>
              <a:rPr lang="ru-RU" sz="1050" dirty="0" smtClean="0">
                <a:effectLst/>
                <a:ea typeface="Calibri"/>
                <a:cs typeface="Times New Roman"/>
              </a:rPr>
              <a:t/>
            </a:r>
            <a:br>
              <a:rPr lang="ru-RU" sz="1050" dirty="0" smtClean="0">
                <a:effectLst/>
                <a:ea typeface="Calibri"/>
                <a:cs typeface="Times New Roman"/>
              </a:rPr>
            </a:br>
            <a:r>
              <a:rPr lang="ru-RU" sz="3200" dirty="0" smtClean="0">
                <a:effectLst/>
                <a:ea typeface="Calibri"/>
                <a:cs typeface="Times New Roman"/>
              </a:rPr>
              <a:t>На перекрёстке </a:t>
            </a:r>
            <a:r>
              <a:rPr lang="ru-RU" sz="3200" dirty="0">
                <a:effectLst/>
                <a:ea typeface="Calibri"/>
                <a:cs typeface="Times New Roman"/>
              </a:rPr>
              <a:t>проспекта Ленина и переулка </a:t>
            </a:r>
            <a:r>
              <a:rPr lang="ru-RU" sz="3200" dirty="0" err="1" smtClean="0">
                <a:effectLst/>
                <a:ea typeface="Calibri"/>
                <a:cs typeface="Times New Roman"/>
              </a:rPr>
              <a:t>Нахановича</a:t>
            </a:r>
            <a:r>
              <a:rPr lang="ru-RU" sz="3200" dirty="0" smtClean="0">
                <a:effectLst/>
                <a:ea typeface="Calibri"/>
                <a:cs typeface="Times New Roman"/>
              </a:rPr>
              <a:t>.</a:t>
            </a:r>
            <a:br>
              <a:rPr lang="ru-RU" sz="3200" dirty="0" smtClean="0">
                <a:effectLst/>
                <a:ea typeface="Calibri"/>
                <a:cs typeface="Times New Roman"/>
              </a:rPr>
            </a:br>
            <a:r>
              <a:rPr lang="ru-RU" sz="1800" dirty="0" smtClean="0">
                <a:effectLst/>
                <a:ea typeface="Calibri"/>
                <a:cs typeface="Times New Roman"/>
              </a:rPr>
              <a:t/>
            </a:r>
            <a:br>
              <a:rPr lang="ru-RU" sz="1800" dirty="0" smtClean="0">
                <a:effectLst/>
                <a:ea typeface="Calibri"/>
                <a:cs typeface="Times New Roman"/>
              </a:rPr>
            </a:br>
            <a:r>
              <a:rPr lang="ru-RU" sz="3200" dirty="0" smtClean="0">
                <a:effectLst/>
                <a:ea typeface="Calibri"/>
                <a:cs typeface="Times New Roman"/>
              </a:rPr>
              <a:t>Томский скульптор </a:t>
            </a:r>
            <a:r>
              <a:rPr lang="ru-RU" sz="3200" dirty="0">
                <a:effectLst/>
                <a:ea typeface="Calibri"/>
                <a:cs typeface="Times New Roman"/>
              </a:rPr>
              <a:t>Антон Гнедых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6" name="Picture 6" descr="http://tomsk-novosti.ru/wp-content/uploads/2012/09/Otkry-tie-pamyatnika-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1" r="17361"/>
          <a:stretch/>
        </p:blipFill>
        <p:spPr bwMode="auto">
          <a:xfrm>
            <a:off x="247711" y="620688"/>
            <a:ext cx="3304733" cy="361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90976"/>
            <a:ext cx="5399025" cy="359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58262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16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02467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«Лежачий полицейский» - </a:t>
            </a:r>
            <a:r>
              <a:rPr lang="ru-RU" sz="4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  <a:cs typeface="Times New Roman"/>
              </a:rPr>
              <a:t>искусственная неровность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560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79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6624736" cy="6525344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>Задачи ГИБДД:</a:t>
            </a:r>
            <a:r>
              <a:rPr lang="ru-RU" sz="3200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 - обеспечение беспрепятственного 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>и </a:t>
            </a: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бесперебойного движения 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>транспортных средств и пешеходов; </a:t>
            </a: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- регулирование дорожного движения;</a:t>
            </a:r>
            <a:br>
              <a:rPr lang="ru-RU" sz="32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- контролировать 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>и оказывать помощь на дорогах </a:t>
            </a: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водителям;</a:t>
            </a:r>
            <a:br>
              <a:rPr lang="ru-RU" sz="32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2000" dirty="0" smtClean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 smtClean="0">
                <a:effectLst/>
                <a:latin typeface="Calibri"/>
                <a:ea typeface="Calibri"/>
                <a:cs typeface="Times New Roman"/>
              </a:rPr>
            </a:b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- выявлять 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>нарушителя Правил дорожного движения и пресекать его </a:t>
            </a:r>
            <a:r>
              <a:rPr lang="ru-RU" sz="3200" dirty="0" smtClean="0">
                <a:effectLst/>
                <a:latin typeface="Calibri"/>
                <a:ea typeface="Calibri"/>
                <a:cs typeface="Times New Roman"/>
              </a:rPr>
              <a:t>действия.</a:t>
            </a:r>
            <a:endParaRPr lang="ru-RU" sz="3200" dirty="0"/>
          </a:p>
        </p:txBody>
      </p:sp>
      <p:pic>
        <p:nvPicPr>
          <p:cNvPr id="12290" name="Picture 2" descr="https://fsd.multiurok.ru/html/2019/10/30/s_5db9a94ee7b77/1238329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39" y="836712"/>
            <a:ext cx="196868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4" b="38438"/>
          <a:stretch/>
        </p:blipFill>
        <p:spPr bwMode="auto">
          <a:xfrm>
            <a:off x="7039339" y="2564904"/>
            <a:ext cx="2000781" cy="51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8"/>
          <a:stretch/>
        </p:blipFill>
        <p:spPr bwMode="auto">
          <a:xfrm>
            <a:off x="6804248" y="3212975"/>
            <a:ext cx="2209592" cy="180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2"/>
          <a:stretch/>
        </p:blipFill>
        <p:spPr bwMode="auto">
          <a:xfrm>
            <a:off x="6804248" y="5151204"/>
            <a:ext cx="2149015" cy="155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607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79"/>
            <a:ext cx="5544616" cy="571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59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799320"/>
            <a:ext cx="7152178" cy="2376264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effectLst/>
              </a:rPr>
              <a:t>Видеоролик </a:t>
            </a:r>
            <a:r>
              <a:rPr lang="ru-RU" sz="2800" dirty="0" smtClean="0">
                <a:effectLst/>
              </a:rPr>
              <a:t>«</a:t>
            </a:r>
            <a:r>
              <a:rPr lang="ru-RU" sz="2800" dirty="0">
                <a:effectLst/>
              </a:rPr>
              <a:t>С юбилеем, ГИБДД</a:t>
            </a:r>
            <a:r>
              <a:rPr lang="ru-RU" sz="2800" dirty="0" smtClean="0">
                <a:effectLst/>
              </a:rPr>
              <a:t>!»,</a:t>
            </a:r>
            <a:br>
              <a:rPr lang="ru-RU" sz="2800" dirty="0" smtClean="0">
                <a:effectLst/>
              </a:rPr>
            </a:br>
            <a:r>
              <a:rPr lang="ru-RU" sz="1050" dirty="0" smtClean="0">
                <a:effectLst/>
              </a:rPr>
              <a:t/>
            </a:r>
            <a:br>
              <a:rPr lang="ru-RU" sz="1050" dirty="0" smtClean="0">
                <a:effectLst/>
              </a:rPr>
            </a:br>
            <a:r>
              <a:rPr lang="ru-RU" sz="2800" dirty="0" smtClean="0">
                <a:effectLst/>
              </a:rPr>
              <a:t>ссылка </a:t>
            </a:r>
            <a:r>
              <a:rPr lang="ru-RU" sz="2800" dirty="0">
                <a:effectLst/>
              </a:rPr>
              <a:t>на запись: </a:t>
            </a:r>
            <a:r>
              <a:rPr lang="ru-RU" sz="2800" u="sng" dirty="0">
                <a:effectLst/>
                <a:hlinkClick r:id="rId2"/>
              </a:rPr>
              <a:t>https://vk.com/public200119085?w=wall-200119085_343&amp;z=video-200119085_456239025%2F6643c392d248dd4534%2Fpl_post_-200119085_539</a:t>
            </a:r>
            <a:endParaRPr lang="ru-RU" sz="28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36354" cy="28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1"/>
            <a:ext cx="1656184" cy="170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971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:\Фотографии\20-21\4 диск 20-21гг\17.06.2021 Безопасное колесо-2021\IMG_4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2" y="1196752"/>
            <a:ext cx="7997686" cy="533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98" y="224407"/>
            <a:ext cx="413501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4407"/>
            <a:ext cx="1568216" cy="161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81" y="283228"/>
            <a:ext cx="1387765" cy="140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44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61" y="4293096"/>
            <a:ext cx="7488832" cy="2420888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3200" dirty="0" smtClean="0">
                <a:solidFill>
                  <a:srgbClr val="00B050"/>
                </a:solidFill>
                <a:effectLst/>
                <a:ea typeface="+mn-ea"/>
                <a:cs typeface="+mn-cs"/>
              </a:rPr>
              <a:t>Кабинет №300</a:t>
            </a:r>
            <a:br>
              <a:rPr lang="ru-RU" sz="3200" dirty="0" smtClean="0">
                <a:solidFill>
                  <a:srgbClr val="00B050"/>
                </a:solidFill>
                <a:effectLst/>
                <a:ea typeface="+mn-ea"/>
                <a:cs typeface="+mn-cs"/>
              </a:rPr>
            </a:br>
            <a:r>
              <a:rPr lang="ru-RU" sz="1600" dirty="0" smtClean="0">
                <a:solidFill>
                  <a:srgbClr val="00B050"/>
                </a:solidFill>
                <a:effectLst/>
                <a:ea typeface="+mn-ea"/>
                <a:cs typeface="+mn-cs"/>
              </a:rPr>
              <a:t/>
            </a:r>
            <a:br>
              <a:rPr lang="ru-RU" sz="1600" dirty="0" smtClean="0">
                <a:solidFill>
                  <a:srgbClr val="00B050"/>
                </a:solidFill>
                <a:effectLst/>
                <a:ea typeface="+mn-ea"/>
                <a:cs typeface="+mn-cs"/>
              </a:rPr>
            </a:br>
            <a:r>
              <a:rPr lang="ru-RU" sz="2400" dirty="0" err="1" smtClean="0">
                <a:solidFill>
                  <a:srgbClr val="212745"/>
                </a:solidFill>
                <a:effectLst/>
                <a:ea typeface="+mn-ea"/>
                <a:cs typeface="+mn-cs"/>
              </a:rPr>
              <a:t>Бедрина</a:t>
            </a:r>
            <a:r>
              <a:rPr lang="ru-RU" sz="2400" dirty="0" smtClean="0">
                <a:solidFill>
                  <a:srgbClr val="212745"/>
                </a:solidFill>
                <a:effectLst/>
                <a:ea typeface="+mn-ea"/>
                <a:cs typeface="+mn-cs"/>
              </a:rPr>
              <a:t> </a:t>
            </a:r>
            <a:r>
              <a:rPr lang="ru-RU" sz="2400" dirty="0">
                <a:solidFill>
                  <a:srgbClr val="212745"/>
                </a:solidFill>
                <a:effectLst/>
                <a:ea typeface="+mn-ea"/>
                <a:cs typeface="+mn-cs"/>
              </a:rPr>
              <a:t>Алевтина Александровна – </a:t>
            </a:r>
            <a:br>
              <a:rPr lang="ru-RU" sz="2400" dirty="0">
                <a:solidFill>
                  <a:srgbClr val="212745"/>
                </a:solidFill>
                <a:effectLst/>
                <a:ea typeface="+mn-ea"/>
                <a:cs typeface="+mn-cs"/>
              </a:rPr>
            </a:br>
            <a:r>
              <a:rPr lang="ru-RU" sz="2400" dirty="0" smtClean="0">
                <a:solidFill>
                  <a:srgbClr val="212745"/>
                </a:solidFill>
                <a:effectLst/>
                <a:ea typeface="+mn-ea"/>
                <a:cs typeface="+mn-cs"/>
              </a:rPr>
              <a:t>руководитель </a:t>
            </a:r>
            <a:r>
              <a:rPr lang="ru-RU" sz="2400" dirty="0">
                <a:solidFill>
                  <a:srgbClr val="212745"/>
                </a:solidFill>
                <a:effectLst/>
                <a:ea typeface="+mn-ea"/>
                <a:cs typeface="+mn-cs"/>
              </a:rPr>
              <a:t>отряда ЮИД МБОУ «СОШ №83</a:t>
            </a:r>
            <a:r>
              <a:rPr lang="ru-RU" sz="2400" dirty="0" smtClean="0">
                <a:solidFill>
                  <a:srgbClr val="212745"/>
                </a:solidFill>
                <a:effectLst/>
                <a:ea typeface="+mn-ea"/>
                <a:cs typeface="+mn-cs"/>
              </a:rPr>
              <a:t>»</a:t>
            </a:r>
            <a:br>
              <a:rPr lang="ru-RU" sz="2400" dirty="0" smtClean="0">
                <a:solidFill>
                  <a:srgbClr val="212745"/>
                </a:solidFill>
                <a:effectLst/>
                <a:ea typeface="+mn-ea"/>
                <a:cs typeface="+mn-cs"/>
              </a:rPr>
            </a:br>
            <a:r>
              <a:rPr lang="ru-RU" sz="2400" dirty="0">
                <a:solidFill>
                  <a:schemeClr val="accent6"/>
                </a:solidFill>
                <a:effectLst/>
                <a:ea typeface="+mn-ea"/>
                <a:cs typeface="+mn-cs"/>
              </a:rPr>
              <a:t/>
            </a:r>
            <a:br>
              <a:rPr lang="ru-RU" sz="2400" dirty="0">
                <a:solidFill>
                  <a:schemeClr val="accent6"/>
                </a:solidFill>
                <a:effectLst/>
                <a:ea typeface="+mn-ea"/>
                <a:cs typeface="+mn-cs"/>
              </a:rPr>
            </a:br>
            <a:r>
              <a:rPr lang="ru-RU" sz="3200" dirty="0">
                <a:solidFill>
                  <a:schemeClr val="accent6"/>
                </a:solidFill>
                <a:effectLst/>
                <a:ea typeface="+mn-ea"/>
                <a:cs typeface="+mn-cs"/>
              </a:rPr>
              <a:t>Ждём творческих ребят!</a:t>
            </a:r>
            <a:r>
              <a:rPr lang="ru-RU" sz="3200" dirty="0">
                <a:solidFill>
                  <a:srgbClr val="212745"/>
                </a:solidFill>
                <a:effectLst/>
                <a:ea typeface="+mn-ea"/>
                <a:cs typeface="+mn-cs"/>
              </a:rPr>
              <a:t/>
            </a:r>
            <a:br>
              <a:rPr lang="ru-RU" sz="3200" dirty="0">
                <a:solidFill>
                  <a:srgbClr val="212745"/>
                </a:solidFill>
                <a:effectLst/>
                <a:ea typeface="+mn-ea"/>
                <a:cs typeface="+mn-cs"/>
              </a:rPr>
            </a:br>
            <a:endParaRPr lang="ru-RU" sz="6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12" y="0"/>
            <a:ext cx="4293931" cy="441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53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429000"/>
            <a:ext cx="8424936" cy="164321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  <a:effectLst/>
              </a:rPr>
              <a:t>3 июля 1936 </a:t>
            </a:r>
            <a:r>
              <a:rPr lang="ru-RU" dirty="0" smtClean="0">
                <a:solidFill>
                  <a:srgbClr val="00B050"/>
                </a:solidFill>
                <a:effectLst/>
              </a:rPr>
              <a:t>года</a:t>
            </a:r>
            <a:br>
              <a:rPr lang="ru-RU" dirty="0" smtClean="0">
                <a:solidFill>
                  <a:srgbClr val="00B050"/>
                </a:solidFill>
                <a:effectLst/>
              </a:rPr>
            </a:br>
            <a:r>
              <a:rPr lang="ru-RU" sz="1200" dirty="0" smtClean="0">
                <a:solidFill>
                  <a:srgbClr val="00B050"/>
                </a:solidFill>
                <a:effectLst/>
              </a:rPr>
              <a:t> </a:t>
            </a:r>
            <a:br>
              <a:rPr lang="ru-RU" sz="1200" dirty="0" smtClean="0">
                <a:solidFill>
                  <a:srgbClr val="00B050"/>
                </a:solidFill>
                <a:effectLst/>
              </a:rPr>
            </a:b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Совет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народных комиссаров утвердил «Положение о Государственной автомобильной инспекции Главного управления рабоче-крестьянской милиции НКВД СССР»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D:\Локальный диск\ЮИД\3vn7WIlV04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09008" cy="291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4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51920" y="1196752"/>
            <a:ext cx="5508104" cy="30426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5400" b="1" dirty="0" smtClean="0">
                <a:solidFill>
                  <a:srgbClr val="00B050"/>
                </a:solidFill>
                <a:latin typeface="+mj-lt"/>
              </a:rPr>
              <a:t>ГАИ</a:t>
            </a:r>
            <a:r>
              <a:rPr lang="ru-RU" sz="4400" b="1" dirty="0" smtClean="0">
                <a:latin typeface="+mj-lt"/>
              </a:rPr>
              <a:t> </a:t>
            </a:r>
            <a:r>
              <a:rPr lang="ru-RU" sz="3600" b="1" dirty="0" smtClean="0">
                <a:latin typeface="+mj-lt"/>
              </a:rPr>
              <a:t>– ?</a:t>
            </a:r>
          </a:p>
          <a:p>
            <a:pPr marL="45720" indent="0">
              <a:buNone/>
            </a:pPr>
            <a:endParaRPr lang="ru-RU" sz="3600" b="1" dirty="0">
              <a:latin typeface="+mj-lt"/>
            </a:endParaRPr>
          </a:p>
          <a:p>
            <a:pPr marL="45720" indent="0">
              <a:buNone/>
            </a:pPr>
            <a:endParaRPr lang="ru-RU" sz="3600" b="1" dirty="0" smtClean="0">
              <a:latin typeface="+mj-lt"/>
            </a:endParaRPr>
          </a:p>
          <a:p>
            <a:pPr marL="45720" indent="0">
              <a:buNone/>
            </a:pPr>
            <a:endParaRPr lang="ru-RU" sz="3600" b="1" dirty="0">
              <a:latin typeface="+mj-lt"/>
            </a:endParaRPr>
          </a:p>
          <a:p>
            <a:pPr marL="45720" indent="0">
              <a:buNone/>
            </a:pPr>
            <a:r>
              <a:rPr lang="ru-RU" sz="5400" b="1" dirty="0" smtClean="0">
                <a:solidFill>
                  <a:srgbClr val="00B050"/>
                </a:solidFill>
                <a:latin typeface="+mj-lt"/>
              </a:rPr>
              <a:t>ГИБДД</a:t>
            </a:r>
            <a:r>
              <a:rPr lang="ru-RU" sz="3600" b="1" dirty="0" smtClean="0">
                <a:latin typeface="+mj-lt"/>
              </a:rPr>
              <a:t> - ?</a:t>
            </a:r>
            <a:endParaRPr lang="ru-RU" sz="36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48554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89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41592" y="332656"/>
            <a:ext cx="5508104" cy="30426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4400" b="1" dirty="0" smtClean="0">
                <a:solidFill>
                  <a:srgbClr val="00B050"/>
                </a:solidFill>
                <a:latin typeface="+mj-lt"/>
              </a:rPr>
              <a:t>ГАИ</a:t>
            </a:r>
            <a:r>
              <a:rPr lang="ru-RU" sz="3600" b="1" dirty="0" smtClean="0">
                <a:latin typeface="+mj-lt"/>
              </a:rPr>
              <a:t> – </a:t>
            </a:r>
            <a:r>
              <a:rPr lang="ru-RU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+mj-ea"/>
                <a:cs typeface="+mj-cs"/>
              </a:rPr>
              <a:t>Государственная автомобильная инспекция </a:t>
            </a:r>
            <a:endParaRPr lang="ru-RU" sz="3600" b="1" dirty="0" smtClean="0">
              <a:latin typeface="+mj-lt"/>
            </a:endParaRPr>
          </a:p>
          <a:p>
            <a:pPr marL="45720" indent="0">
              <a:buNone/>
            </a:pPr>
            <a:endParaRPr lang="ru-RU" sz="3600" b="1" dirty="0">
              <a:latin typeface="+mj-lt"/>
            </a:endParaRPr>
          </a:p>
          <a:p>
            <a:pPr marL="45720" indent="0">
              <a:buNone/>
            </a:pPr>
            <a:r>
              <a:rPr lang="ru-RU" sz="4400" b="1" dirty="0" smtClean="0">
                <a:solidFill>
                  <a:srgbClr val="00B050"/>
                </a:solidFill>
                <a:latin typeface="+mj-lt"/>
              </a:rPr>
              <a:t>ГИБДД</a:t>
            </a:r>
            <a:r>
              <a:rPr lang="ru-RU" sz="3600" b="1" dirty="0" smtClean="0">
                <a:latin typeface="+mj-lt"/>
              </a:rPr>
              <a:t> - </a:t>
            </a:r>
            <a:r>
              <a:rPr lang="ru-RU" sz="3600" b="1" dirty="0">
                <a:solidFill>
                  <a:srgbClr val="333333"/>
                </a:solidFill>
                <a:latin typeface="+mj-lt"/>
              </a:rPr>
              <a:t>Государственная инспекция безопасности дорожного движения</a:t>
            </a:r>
            <a:endParaRPr lang="ru-RU" sz="36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48554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21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ark72.ru/wp-content/uploads/2017/07/gib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805264" cy="32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414799" cy="294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18511"/>
            <a:ext cx="2662191" cy="264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69160"/>
            <a:ext cx="1456590" cy="109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72" y="4920156"/>
            <a:ext cx="3863752" cy="165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80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55" y="5157192"/>
            <a:ext cx="8568951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1837 год, Санкт-Петербург.</a:t>
            </a:r>
            <a:br>
              <a:rPr lang="ru-RU" sz="32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  <a:cs typeface="Times New Roman"/>
              </a:rPr>
              <a:t>П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  <a:cs typeface="Times New Roman"/>
              </a:rPr>
              <a:t>амятник фельдмаршалу </a:t>
            </a:r>
            <a:b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  <a:cs typeface="Times New Roman"/>
              </a:rPr>
            </a:b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  <a:cs typeface="Times New Roman"/>
              </a:rPr>
              <a:t>Михаилу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/>
                <a:cs typeface="Times New Roman"/>
              </a:rPr>
              <a:t>Илларионовичу Кутузову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/>
          <a:stretch/>
        </p:blipFill>
        <p:spPr bwMode="auto">
          <a:xfrm>
            <a:off x="1259632" y="188640"/>
            <a:ext cx="653179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5" r="32312"/>
          <a:stretch/>
        </p:blipFill>
        <p:spPr bwMode="auto">
          <a:xfrm>
            <a:off x="7092280" y="188641"/>
            <a:ext cx="180805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20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365104"/>
            <a:ext cx="8024055" cy="2304256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1908г</a:t>
            </a:r>
            <a:r>
              <a:rPr lang="ru-RU" sz="24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. </a:t>
            </a:r>
            <a:r>
              <a:rPr lang="ru-RU" sz="2400" dirty="0" smtClean="0">
                <a:effectLst/>
                <a:ea typeface="Calibri"/>
                <a:cs typeface="Times New Roman"/>
              </a:rPr>
              <a:t>- жезл назывался </a:t>
            </a:r>
            <a:r>
              <a:rPr lang="ru-RU" sz="2400" dirty="0">
                <a:effectLst/>
                <a:ea typeface="Calibri"/>
                <a:cs typeface="Times New Roman"/>
              </a:rPr>
              <a:t>«</a:t>
            </a:r>
            <a:r>
              <a:rPr lang="ru-RU" sz="2400" dirty="0" smtClean="0">
                <a:effectLst/>
                <a:ea typeface="Calibri"/>
                <a:cs typeface="Times New Roman"/>
              </a:rPr>
              <a:t>тростью», </a:t>
            </a:r>
            <a:r>
              <a:rPr lang="ru-RU" sz="2400" dirty="0">
                <a:effectLst/>
                <a:ea typeface="Calibri"/>
                <a:cs typeface="Times New Roman"/>
              </a:rPr>
              <a:t>белого цвета</a:t>
            </a:r>
            <a:r>
              <a:rPr lang="ru-RU" sz="2400" dirty="0" smtClean="0">
                <a:effectLst/>
                <a:ea typeface="Calibri"/>
                <a:cs typeface="Times New Roman"/>
              </a:rPr>
              <a:t>.</a:t>
            </a:r>
            <a:br>
              <a:rPr lang="ru-RU" sz="2400" dirty="0" smtClean="0">
                <a:effectLst/>
                <a:ea typeface="Calibri"/>
                <a:cs typeface="Times New Roman"/>
              </a:rPr>
            </a:br>
            <a:r>
              <a:rPr lang="ru-RU" sz="1200" dirty="0" smtClean="0">
                <a:effectLst/>
                <a:ea typeface="Calibri"/>
                <a:cs typeface="Times New Roman"/>
              </a:rPr>
              <a:t> </a:t>
            </a:r>
            <a:r>
              <a:rPr lang="ru-RU" sz="2400" dirty="0" smtClean="0">
                <a:effectLst/>
                <a:ea typeface="Calibri"/>
                <a:cs typeface="Times New Roman"/>
              </a:rPr>
              <a:t/>
            </a:r>
            <a:br>
              <a:rPr lang="ru-RU" sz="2400" dirty="0" smtClean="0">
                <a:effectLst/>
                <a:ea typeface="Calibri"/>
                <a:cs typeface="Times New Roman"/>
              </a:rPr>
            </a:br>
            <a:r>
              <a:rPr lang="ru-RU" sz="28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1922г. </a:t>
            </a:r>
            <a:r>
              <a:rPr lang="ru-RU" sz="2400" dirty="0" smtClean="0">
                <a:effectLst/>
                <a:ea typeface="Calibri"/>
                <a:cs typeface="Times New Roman"/>
              </a:rPr>
              <a:t>- </a:t>
            </a:r>
            <a:r>
              <a:rPr lang="ru-RU" sz="2400" dirty="0">
                <a:effectLst/>
                <a:ea typeface="Calibri"/>
                <a:cs typeface="Times New Roman"/>
              </a:rPr>
              <a:t>красного цвета с жёлтой </a:t>
            </a:r>
            <a:r>
              <a:rPr lang="ru-RU" sz="2400" dirty="0" smtClean="0">
                <a:effectLst/>
                <a:ea typeface="Calibri"/>
                <a:cs typeface="Times New Roman"/>
              </a:rPr>
              <a:t>рукояткой,</a:t>
            </a:r>
            <a:br>
              <a:rPr lang="ru-RU" sz="2400" dirty="0" smtClean="0">
                <a:effectLst/>
                <a:ea typeface="Calibri"/>
                <a:cs typeface="Times New Roman"/>
              </a:rPr>
            </a:br>
            <a:r>
              <a:rPr lang="ru-RU" sz="2400" dirty="0">
                <a:effectLst/>
                <a:ea typeface="Calibri"/>
                <a:cs typeface="Times New Roman"/>
              </a:rPr>
              <a:t> </a:t>
            </a:r>
            <a:r>
              <a:rPr lang="ru-RU" sz="2400" dirty="0" smtClean="0">
                <a:effectLst/>
                <a:ea typeface="Calibri"/>
                <a:cs typeface="Times New Roman"/>
              </a:rPr>
              <a:t>              установлены размеры жезла: </a:t>
            </a:r>
            <a:br>
              <a:rPr lang="ru-RU" sz="2400" dirty="0" smtClean="0">
                <a:effectLst/>
                <a:ea typeface="Calibri"/>
                <a:cs typeface="Times New Roman"/>
              </a:rPr>
            </a:br>
            <a:r>
              <a:rPr lang="ru-RU" sz="2400" dirty="0" smtClean="0">
                <a:effectLst/>
                <a:ea typeface="Calibri"/>
                <a:cs typeface="Times New Roman"/>
              </a:rPr>
              <a:t>               11 вершков (примерно </a:t>
            </a:r>
            <a:r>
              <a:rPr lang="ru-RU" sz="2400" dirty="0">
                <a:effectLst/>
                <a:ea typeface="Calibri"/>
                <a:cs typeface="Times New Roman"/>
              </a:rPr>
              <a:t>49 см</a:t>
            </a:r>
            <a:r>
              <a:rPr lang="ru-RU" sz="2400" dirty="0" smtClean="0">
                <a:effectLst/>
                <a:ea typeface="Calibri"/>
                <a:cs typeface="Times New Roman"/>
              </a:rPr>
              <a:t>).</a:t>
            </a:r>
            <a:br>
              <a:rPr lang="ru-RU" sz="2400" dirty="0" smtClean="0">
                <a:effectLst/>
                <a:ea typeface="Calibri"/>
                <a:cs typeface="Times New Roman"/>
              </a:rPr>
            </a:br>
            <a:r>
              <a:rPr lang="ru-RU" sz="1200" dirty="0">
                <a:effectLst/>
                <a:ea typeface="Calibri"/>
                <a:cs typeface="Times New Roman"/>
              </a:rPr>
              <a:t/>
            </a:r>
            <a:br>
              <a:rPr lang="ru-RU" sz="1200" dirty="0">
                <a:effectLst/>
                <a:ea typeface="Calibri"/>
                <a:cs typeface="Times New Roman"/>
              </a:rPr>
            </a:br>
            <a:r>
              <a:rPr lang="ru-RU" sz="28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1939г</a:t>
            </a:r>
            <a:r>
              <a:rPr lang="ru-RU" sz="24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. </a:t>
            </a:r>
            <a:r>
              <a:rPr lang="ru-RU" sz="2400" dirty="0" smtClean="0">
                <a:effectLst/>
                <a:ea typeface="Calibri"/>
                <a:cs typeface="Times New Roman"/>
              </a:rPr>
              <a:t>- чёрно-белая окраска.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9"/>
          <a:stretch/>
        </p:blipFill>
        <p:spPr bwMode="auto">
          <a:xfrm>
            <a:off x="1718391" y="116632"/>
            <a:ext cx="582439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23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29200"/>
            <a:ext cx="8352927" cy="1865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00B050"/>
                </a:solidFill>
                <a:effectLst/>
                <a:ea typeface="Calibri"/>
                <a:cs typeface="Times New Roman"/>
              </a:rPr>
              <a:t>17 сентября 2012 </a:t>
            </a:r>
            <a:r>
              <a:rPr lang="ru-RU" sz="32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  <a:t>год, Томск.  </a:t>
            </a:r>
            <a:br>
              <a:rPr lang="ru-RU" sz="3200" dirty="0" smtClean="0">
                <a:solidFill>
                  <a:srgbClr val="00B050"/>
                </a:solidFill>
                <a:effectLst/>
                <a:ea typeface="Calibri"/>
                <a:cs typeface="Times New Roman"/>
              </a:rPr>
            </a:br>
            <a:r>
              <a:rPr lang="ru-RU" sz="3200" dirty="0" smtClean="0">
                <a:effectLst/>
                <a:ea typeface="Calibri"/>
                <a:cs typeface="Times New Roman"/>
              </a:rPr>
              <a:t>Памятник </a:t>
            </a:r>
            <a:r>
              <a:rPr lang="ru-RU" sz="3200" dirty="0">
                <a:effectLst/>
                <a:ea typeface="Calibri"/>
                <a:cs typeface="Times New Roman"/>
              </a:rPr>
              <a:t>инспектору ГАИ </a:t>
            </a:r>
            <a:r>
              <a:rPr lang="ru-RU" sz="3200" dirty="0" smtClean="0">
                <a:effectLst/>
                <a:ea typeface="Calibri"/>
                <a:cs typeface="Times New Roman"/>
              </a:rPr>
              <a:t/>
            </a:r>
            <a:br>
              <a:rPr lang="ru-RU" sz="3200" dirty="0" smtClean="0">
                <a:effectLst/>
                <a:ea typeface="Calibri"/>
                <a:cs typeface="Times New Roman"/>
              </a:rPr>
            </a:br>
            <a:r>
              <a:rPr lang="ru-RU" sz="3200" dirty="0" smtClean="0">
                <a:effectLst/>
                <a:ea typeface="Calibri"/>
                <a:cs typeface="Times New Roman"/>
              </a:rPr>
              <a:t>Николаю Платоновичу Путинцеву</a:t>
            </a:r>
            <a:endParaRPr lang="ru-RU" sz="3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538265" cy="505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5389" r="18841" b="7628"/>
          <a:stretch/>
        </p:blipFill>
        <p:spPr bwMode="auto">
          <a:xfrm>
            <a:off x="7092281" y="260648"/>
            <a:ext cx="1877196" cy="179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19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scale_240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379242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r="2920"/>
          <a:stretch/>
        </p:blipFill>
        <p:spPr bwMode="auto">
          <a:xfrm>
            <a:off x="4267944" y="332656"/>
            <a:ext cx="4608576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08" y="116632"/>
            <a:ext cx="1390888" cy="132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8048" y="3861048"/>
            <a:ext cx="45365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ea typeface="Calibri"/>
                <a:cs typeface="Times New Roman"/>
              </a:rPr>
              <a:t>Дядя </a:t>
            </a:r>
            <a:r>
              <a:rPr lang="ru-RU" sz="3200" b="1" dirty="0">
                <a:solidFill>
                  <a:srgbClr val="00B050"/>
                </a:solidFill>
                <a:ea typeface="Calibri"/>
                <a:cs typeface="Times New Roman"/>
              </a:rPr>
              <a:t>Коля </a:t>
            </a:r>
            <a:endParaRPr lang="ru-RU" sz="3200" b="1" dirty="0" smtClean="0">
              <a:solidFill>
                <a:srgbClr val="00B050"/>
              </a:solidFill>
              <a:ea typeface="Calibri"/>
              <a:cs typeface="Times New Roman"/>
            </a:endParaRPr>
          </a:p>
          <a:p>
            <a:r>
              <a:rPr lang="ru-RU" sz="3200" b="1" dirty="0" smtClean="0">
                <a:solidFill>
                  <a:srgbClr val="00B050"/>
                </a:solidFill>
                <a:ea typeface="Calibri"/>
                <a:cs typeface="Times New Roman"/>
              </a:rPr>
              <a:t>отработал </a:t>
            </a:r>
            <a:r>
              <a:rPr lang="ru-RU" sz="3200" b="1" dirty="0">
                <a:solidFill>
                  <a:srgbClr val="00B050"/>
                </a:solidFill>
                <a:ea typeface="Calibri"/>
                <a:cs typeface="Times New Roman"/>
              </a:rPr>
              <a:t>в милиции почти 40 лет, </a:t>
            </a:r>
            <a:endParaRPr lang="ru-RU" sz="3200" b="1" dirty="0" smtClean="0">
              <a:solidFill>
                <a:srgbClr val="00B050"/>
              </a:solidFill>
              <a:ea typeface="Calibri"/>
              <a:cs typeface="Times New Roman"/>
            </a:endParaRPr>
          </a:p>
          <a:p>
            <a:r>
              <a:rPr lang="ru-RU" sz="3200" b="1" dirty="0" smtClean="0">
                <a:solidFill>
                  <a:srgbClr val="00B050"/>
                </a:solidFill>
                <a:ea typeface="Calibri"/>
                <a:cs typeface="Times New Roman"/>
              </a:rPr>
              <a:t>23 </a:t>
            </a:r>
            <a:r>
              <a:rPr lang="ru-RU" sz="3200" b="1" dirty="0">
                <a:solidFill>
                  <a:srgbClr val="00B050"/>
                </a:solidFill>
                <a:ea typeface="Calibri"/>
                <a:cs typeface="Times New Roman"/>
              </a:rPr>
              <a:t>года на одном участке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41088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372</TotalTime>
  <Words>114</Words>
  <Application>Microsoft Office PowerPoint</Application>
  <PresentationFormat>Экран (4:3)</PresentationFormat>
  <Paragraphs>28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Georgia</vt:lpstr>
      <vt:lpstr>Times New Roman</vt:lpstr>
      <vt:lpstr>Trebuchet MS</vt:lpstr>
      <vt:lpstr>Воздушный поток</vt:lpstr>
      <vt:lpstr>85 лет  на страже ГИБДД </vt:lpstr>
      <vt:lpstr>3 июля 1936 года   Совет народных комиссаров утвердил «Положение о Государственной автомобильной инспекции Главного управления рабоче-крестьянской милиции НКВД СССР»</vt:lpstr>
      <vt:lpstr>Презентация PowerPoint</vt:lpstr>
      <vt:lpstr>Презентация PowerPoint</vt:lpstr>
      <vt:lpstr>Презентация PowerPoint</vt:lpstr>
      <vt:lpstr>1837 год, Санкт-Петербург. Памятник фельдмаршалу  Михаилу Илларионовичу Кутузову</vt:lpstr>
      <vt:lpstr>1908г. - жезл назывался «тростью», белого цвета.   1922г. - красного цвета с жёлтой рукояткой,                установлены размеры жезла:                 11 вершков (примерно 49 см).  1939г. - чёрно-белая окраска.</vt:lpstr>
      <vt:lpstr>17 сентября 2012 год, Томск.   Памятник инспектору ГАИ  Николаю Платоновичу Путинцеву</vt:lpstr>
      <vt:lpstr>Презентация PowerPoint</vt:lpstr>
      <vt:lpstr>17 сентября 2012 год, Томск.   На перекрёстке проспекта Ленина и переулка Нахановича.  Томский скульптор Антон Гнедых</vt:lpstr>
      <vt:lpstr>«Лежачий полицейский» - искусственная неровность</vt:lpstr>
      <vt:lpstr>Задачи ГИБДД:   - обеспечение беспрепятственного и бесперебойного движения транспортных средств и пешеходов;   - регулирование дорожного движения;  - контролировать и оказывать помощь на дорогах водителям;  - выявлять нарушителя Правил дорожного движения и пресекать его действия.</vt:lpstr>
      <vt:lpstr>Презентация PowerPoint</vt:lpstr>
      <vt:lpstr>Видеоролик «С юбилеем, ГИБДД!»,  ссылка на запись: https://vk.com/public200119085?w=wall-200119085_343&amp;z=video-200119085_456239025%2F6643c392d248dd4534%2Fpl_post_-200119085_539</vt:lpstr>
      <vt:lpstr>Презентация PowerPoint</vt:lpstr>
      <vt:lpstr>Кабинет №300  Бедрина Алевтина Александровна –  руководитель отряда ЮИД МБОУ «СОШ №83»  Ждём творческих ребят!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</cp:lastModifiedBy>
  <cp:revision>22</cp:revision>
  <dcterms:created xsi:type="dcterms:W3CDTF">2021-11-16T05:21:29Z</dcterms:created>
  <dcterms:modified xsi:type="dcterms:W3CDTF">2022-01-14T04:28:04Z</dcterms:modified>
</cp:coreProperties>
</file>