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</p:sldIdLst>
  <p:sldSz cy="5143500" cx="9144000"/>
  <p:notesSz cx="6858000" cy="9144000"/>
  <p:embeddedFontLst>
    <p:embeddedFont>
      <p:font typeface="Roboto"/>
      <p:regular r:id="rId41"/>
      <p:bold r:id="rId42"/>
      <p:italic r:id="rId43"/>
      <p:boldItalic r:id="rId44"/>
    </p:embeddedFont>
    <p:embeddedFont>
      <p:font typeface="Comfortaa"/>
      <p:regular r:id="rId45"/>
      <p:bold r:id="rId4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20" Type="http://schemas.openxmlformats.org/officeDocument/2006/relationships/slide" Target="slides/slide15.xml"/><Relationship Id="rId42" Type="http://schemas.openxmlformats.org/officeDocument/2006/relationships/font" Target="fonts/Roboto-bold.fntdata"/><Relationship Id="rId41" Type="http://schemas.openxmlformats.org/officeDocument/2006/relationships/font" Target="fonts/Roboto-regular.fntdata"/><Relationship Id="rId22" Type="http://schemas.openxmlformats.org/officeDocument/2006/relationships/slide" Target="slides/slide17.xml"/><Relationship Id="rId44" Type="http://schemas.openxmlformats.org/officeDocument/2006/relationships/font" Target="fonts/Roboto-boldItalic.fntdata"/><Relationship Id="rId21" Type="http://schemas.openxmlformats.org/officeDocument/2006/relationships/slide" Target="slides/slide16.xml"/><Relationship Id="rId43" Type="http://schemas.openxmlformats.org/officeDocument/2006/relationships/font" Target="fonts/Roboto-italic.fntdata"/><Relationship Id="rId24" Type="http://schemas.openxmlformats.org/officeDocument/2006/relationships/slide" Target="slides/slide19.xml"/><Relationship Id="rId46" Type="http://schemas.openxmlformats.org/officeDocument/2006/relationships/font" Target="fonts/Comfortaa-bold.fntdata"/><Relationship Id="rId23" Type="http://schemas.openxmlformats.org/officeDocument/2006/relationships/slide" Target="slides/slide18.xml"/><Relationship Id="rId45" Type="http://schemas.openxmlformats.org/officeDocument/2006/relationships/font" Target="fonts/Comfortaa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slide" Target="slides/slide34.xml"/><Relationship Id="rId16" Type="http://schemas.openxmlformats.org/officeDocument/2006/relationships/slide" Target="slides/slide11.xml"/><Relationship Id="rId38" Type="http://schemas.openxmlformats.org/officeDocument/2006/relationships/slide" Target="slides/slide33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ru.wikipedia.org/wiki/%D0%94%D0%BE%D0%B1%D1%80%D1%8B%D0%BD%D1%8F_%D0%9D%D0%B8%D0%BA%D0%B8%D1%82%D0%B8%D1%87" TargetMode="Externa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8d869d62ed_3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8d869d62ed_3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8c191513af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8c191513af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82493f24f3_1_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82493f24f3_1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2   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824cdb0381_1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824cdb0381_1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>
                <a:solidFill>
                  <a:schemeClr val="dk1"/>
                </a:solidFill>
              </a:rPr>
              <a:t>Что ребята сделали неправильно?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8c191513a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8c191513a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>
                <a:solidFill>
                  <a:schemeClr val="dk1"/>
                </a:solidFill>
              </a:rPr>
              <a:t>Что ребята сделали неправильно?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8c191513af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8c191513af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>
                <a:solidFill>
                  <a:schemeClr val="dk1"/>
                </a:solidFill>
              </a:rPr>
              <a:t>Что ребята сделали неправильно?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82493f24f3_1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82493f24f3_1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Уважаемые участники! Выберите одну из предложенных тем  для своей команды.Создайте свой проект  и представьте его жюри.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82493f24f3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82493f24f3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82493f24f3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82493f24f3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82493f24f3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Google Shape;279;g82493f24f3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8be8c9aa51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8be8c9aa51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solidFill>
                  <a:schemeClr val="dk1"/>
                </a:solidFill>
              </a:rPr>
              <a:t>Позвольте представиться, Нехлопотчева Наталья Геннадьевна - активный педагог, находящийся в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solidFill>
                  <a:schemeClr val="dk1"/>
                </a:solidFill>
              </a:rPr>
              <a:t>творческом поиске и развитии...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82493f24f3_1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82493f24f3_1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82493f24f3_1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82493f24f3_1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1400">
                <a:solidFill>
                  <a:srgbClr val="073763"/>
                </a:solidFill>
              </a:rPr>
              <a:t>Добрыня, чтобы пройти третий уровень и попасть в пещеру нужно выполнить моё задание.</a:t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82493f24f3_1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82493f24f3_1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82493f24f3_1_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82493f24f3_1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82493f24f3_1_1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Google Shape;336;g82493f24f3_1_1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>
                <a:solidFill>
                  <a:schemeClr val="dk1"/>
                </a:solidFill>
              </a:rPr>
              <a:t>Молодцы,ребята,все справились с раздельным сбором мусора!</a:t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>
                <a:solidFill>
                  <a:schemeClr val="dk1"/>
                </a:solidFill>
              </a:rPr>
              <a:t>Отгадайте ребус  и узнаете пароль, который поможет вам жить счастливо и успешно.</a:t>
            </a:r>
            <a:endParaRPr sz="14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824cdb0381_1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824cdb0381_1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82493f24f3_1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" name="Google Shape;361;g82493f24f3_1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>
                <a:solidFill>
                  <a:schemeClr val="dk1"/>
                </a:solidFill>
              </a:rPr>
              <a:t>Человек должен жить в гармонии с природой, окружающими людьми и с самим собой !</a:t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824cdb0381_1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3" name="Google Shape;373;g824cdb0381_1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865fef857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4" name="Google Shape;394;g865fef857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865fef857f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" name="Google Shape;407;g865fef857f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82493f24f3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82493f24f3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ДОРОГОЙ ДРУГ!  Приглашаю тебя вступить в команду отважного героя и совершить увлекательное путешествие с творческими заданиями различного уровня. Пройдя все испытания вместе со своей командой, надеюсь ты научишься дружить по-настоящему, оказывать помощь нуждающимся, бережно относиться к природе и её ресурсам! ЖЕЛАЮ УДАЧИ!!!</a:t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g824cdb0381_1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8" name="Google Shape;418;g824cdb0381_1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g8d869d62ed_3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9" name="Google Shape;429;g8d869d62ed_3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g8d869d62ed_3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5" name="Google Shape;445;g8d869d62ed_3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596397f33b51354a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Google Shape;456;g596397f33b51354a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g8c191513af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7" name="Google Shape;467;g8c191513af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g824cdb0381_1_1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7" name="Google Shape;477;g824cdb0381_1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82493f24f3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82493f24f3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8be8c9aa51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8be8c9aa51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050">
                <a:solidFill>
                  <a:srgbClr val="353535"/>
                </a:solidFill>
                <a:highlight>
                  <a:schemeClr val="lt1"/>
                </a:highlight>
              </a:rPr>
              <a:t>Картину «Богатыри» Виктор Васнецов создавал 23 года. На полотне размером 295,3 на 446 см почти в натуральную величину изображены три русских богатыря Илья Муромец (в центре), Добрыня Никитич (слева) и Алёша Попович (справа). Главная идея этого масштабного полотна — показать духовную мощь былинных героев, защитников Руси, ставших олицетворением силы русской земли. Выехав в поле, три богатыря внимательно всматриваются вдаль — не спрятался ли где-нибудь враг, не обижают ли слабого?</a:t>
            </a:r>
            <a:endParaRPr sz="1050">
              <a:solidFill>
                <a:srgbClr val="353535"/>
              </a:solidFill>
              <a:highlight>
                <a:schemeClr val="lt1"/>
              </a:highlight>
            </a:endParaRPr>
          </a:p>
          <a:p>
            <a:pPr indent="-22860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000">
                <a:solidFill>
                  <a:srgbClr val="353535"/>
                </a:solidFill>
                <a:highlight>
                  <a:schemeClr val="lt1"/>
                </a:highlight>
              </a:rPr>
              <a:t>·</a:t>
            </a:r>
            <a:r>
              <a:rPr lang="ru" sz="700">
                <a:solidFill>
                  <a:srgbClr val="353535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        </a:t>
            </a:r>
            <a:r>
              <a:rPr lang="ru" sz="1050">
                <a:solidFill>
                  <a:srgbClr val="353535"/>
                </a:solidFill>
                <a:highlight>
                  <a:schemeClr val="lt1"/>
                </a:highlight>
              </a:rPr>
              <a:t>Самый сильный из них — Илья Муромец. Он даже не чувствует веса тяжелой палицы на его правой руке. Сила героя прекрасно сочетается с его доброй душой и открытым сердцем. Илья Муромец — это не выдуманный персонаж, записи о его подвигах встречаются в былинах XVII века. Справа от него — Добрыня Никитич, мудрый и образованный воин. </a:t>
            </a:r>
            <a:r>
              <a:rPr lang="ru" sz="1050">
                <a:solidFill>
                  <a:srgbClr val="202122"/>
                </a:solidFill>
                <a:highlight>
                  <a:srgbClr val="FFFFFF"/>
                </a:highlight>
              </a:rPr>
              <a:t>Некоторые исследователи полагают, что чертами лица </a:t>
            </a:r>
            <a:r>
              <a:rPr lang="ru" sz="1050">
                <a:solidFill>
                  <a:srgbClr val="0B0080"/>
                </a:solidFill>
                <a:highlight>
                  <a:srgbClr val="FFFFFF"/>
                </a:highlight>
                <a:uFill>
                  <a:noFill/>
                </a:uFill>
                <a:hlinkClick r:id="rId2"/>
              </a:rPr>
              <a:t>Добрыня</a:t>
            </a:r>
            <a:r>
              <a:rPr lang="ru" sz="1050">
                <a:solidFill>
                  <a:srgbClr val="202122"/>
                </a:solidFill>
                <a:highlight>
                  <a:srgbClr val="FFFFFF"/>
                </a:highlight>
              </a:rPr>
              <a:t> напоминает самого художника.</a:t>
            </a:r>
            <a:endParaRPr sz="1050">
              <a:solidFill>
                <a:srgbClr val="353535"/>
              </a:solidFill>
              <a:highlight>
                <a:schemeClr val="lt1"/>
              </a:highlight>
            </a:endParaRPr>
          </a:p>
          <a:p>
            <a:pPr indent="-22860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000">
                <a:solidFill>
                  <a:srgbClr val="353535"/>
                </a:solidFill>
                <a:highlight>
                  <a:schemeClr val="lt1"/>
                </a:highlight>
              </a:rPr>
              <a:t>·</a:t>
            </a:r>
            <a:r>
              <a:rPr lang="ru" sz="700">
                <a:solidFill>
                  <a:srgbClr val="353535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        </a:t>
            </a:r>
            <a:r>
              <a:rPr lang="ru" sz="1050">
                <a:solidFill>
                  <a:srgbClr val="353535"/>
                </a:solidFill>
                <a:highlight>
                  <a:schemeClr val="lt1"/>
                </a:highlight>
              </a:rPr>
              <a:t>Справа — самый молодой богатырь, храбрый Алёша Попович</a:t>
            </a:r>
            <a:endParaRPr sz="1050">
              <a:solidFill>
                <a:srgbClr val="353535"/>
              </a:solidFill>
              <a:highlight>
                <a:schemeClr val="lt1"/>
              </a:highlight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i="1" lang="ru" sz="1050">
                <a:solidFill>
                  <a:srgbClr val="353535"/>
                </a:solidFill>
                <a:highlight>
                  <a:schemeClr val="lt1"/>
                </a:highlight>
              </a:rPr>
              <a:t>Шлемы былинных героев, словно маковки русских церквей, символизируют благое дело — защиту родины. Художник мастерски передал мужество, а также внутреннюю и внешнюю красоту русского народа.</a:t>
            </a:r>
            <a:endParaRPr i="1" sz="1050">
              <a:solidFill>
                <a:srgbClr val="353535"/>
              </a:solidFill>
              <a:highlight>
                <a:schemeClr val="lt1"/>
              </a:highlight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i="1" lang="ru" sz="1050">
                <a:solidFill>
                  <a:srgbClr val="353535"/>
                </a:solidFill>
                <a:highlight>
                  <a:schemeClr val="lt1"/>
                </a:highlight>
              </a:rPr>
              <a:t>Маленькие ёлочки и сосенки перед героями олицетворяют преемственность поколений, связь героического прошлого с великим будущим русской земли.</a:t>
            </a:r>
            <a:r>
              <a:rPr lang="ru" sz="1050">
                <a:solidFill>
                  <a:srgbClr val="202122"/>
                </a:solidFill>
                <a:highlight>
                  <a:srgbClr val="FFFFFF"/>
                </a:highlight>
              </a:rPr>
              <a:t>При всей конкретности образов, богатыри воспринимаются как мифическое олицетворение созидательных сил русской земли. </a:t>
            </a:r>
            <a:endParaRPr i="1" sz="1050">
              <a:solidFill>
                <a:srgbClr val="353535"/>
              </a:solidFill>
              <a:highlight>
                <a:schemeClr val="lt1"/>
              </a:highlight>
            </a:endParaRPr>
          </a:p>
          <a:p>
            <a:pPr indent="-22860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rgbClr val="353535"/>
              </a:solidFill>
              <a:highlight>
                <a:schemeClr val="lt1"/>
              </a:highlight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82493f24f3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82493f24f3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400">
                <a:solidFill>
                  <a:schemeClr val="dk1"/>
                </a:solidFill>
              </a:rPr>
              <a:t>Добрыня набирает ребят в свою дружину.Чтобы дружина была сплочённая и успешная, командам необходимо собрать слова из набора букв!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82493f24f3_0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82493f24f3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>
                <a:solidFill>
                  <a:schemeClr val="dk1"/>
                </a:solidFill>
              </a:rPr>
              <a:t>Добрыня набирает ребят в свою дружину.Чтобы дружина была сплочённая и успешная, командам необходимо собрать слова из набора букв!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82493f24f3_0_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82493f24f3_0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>
                <a:solidFill>
                  <a:schemeClr val="dk1"/>
                </a:solidFill>
              </a:rPr>
              <a:t>Добрыня набирает ребят в свою дружину.Чтобы дружина была сплочённая и успешная, командам необходимо собрать слова из набора букв!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82493f24f3_0_1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82493f24f3_0_1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>
    <mc:Choice Requires="p14">
      <p:transition spd="slow" p14:dur="2500">
        <p14:prism dir="l"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Relationship Id="rId4" Type="http://schemas.openxmlformats.org/officeDocument/2006/relationships/image" Target="../media/image10.png"/><Relationship Id="rId5" Type="http://schemas.openxmlformats.org/officeDocument/2006/relationships/image" Target="../media/image12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png"/><Relationship Id="rId4" Type="http://schemas.openxmlformats.org/officeDocument/2006/relationships/image" Target="../media/image41.jpg"/><Relationship Id="rId5" Type="http://schemas.openxmlformats.org/officeDocument/2006/relationships/image" Target="../media/image1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png"/><Relationship Id="rId4" Type="http://schemas.openxmlformats.org/officeDocument/2006/relationships/image" Target="../media/image10.png"/><Relationship Id="rId5" Type="http://schemas.openxmlformats.org/officeDocument/2006/relationships/image" Target="../media/image17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.png"/><Relationship Id="rId4" Type="http://schemas.openxmlformats.org/officeDocument/2006/relationships/image" Target="../media/image10.png"/><Relationship Id="rId5" Type="http://schemas.openxmlformats.org/officeDocument/2006/relationships/image" Target="../media/image14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.png"/><Relationship Id="rId4" Type="http://schemas.openxmlformats.org/officeDocument/2006/relationships/image" Target="../media/image10.png"/><Relationship Id="rId5" Type="http://schemas.openxmlformats.org/officeDocument/2006/relationships/image" Target="../media/image16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.png"/><Relationship Id="rId4" Type="http://schemas.openxmlformats.org/officeDocument/2006/relationships/image" Target="../media/image33.jpg"/><Relationship Id="rId5" Type="http://schemas.openxmlformats.org/officeDocument/2006/relationships/image" Target="../media/image10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.png"/><Relationship Id="rId4" Type="http://schemas.openxmlformats.org/officeDocument/2006/relationships/image" Target="../media/image34.jpg"/><Relationship Id="rId5" Type="http://schemas.openxmlformats.org/officeDocument/2006/relationships/image" Target="../media/image10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.png"/><Relationship Id="rId4" Type="http://schemas.openxmlformats.org/officeDocument/2006/relationships/image" Target="../media/image25.jpg"/><Relationship Id="rId5" Type="http://schemas.openxmlformats.org/officeDocument/2006/relationships/image" Target="../media/image1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0.jpg"/><Relationship Id="rId4" Type="http://schemas.openxmlformats.org/officeDocument/2006/relationships/image" Target="../media/image3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.png"/><Relationship Id="rId4" Type="http://schemas.openxmlformats.org/officeDocument/2006/relationships/image" Target="../media/image10.png"/><Relationship Id="rId5" Type="http://schemas.openxmlformats.org/officeDocument/2006/relationships/image" Target="../media/image15.jpg"/><Relationship Id="rId6" Type="http://schemas.openxmlformats.org/officeDocument/2006/relationships/image" Target="../media/image19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4.png"/><Relationship Id="rId4" Type="http://schemas.openxmlformats.org/officeDocument/2006/relationships/image" Target="../media/image21.jpg"/><Relationship Id="rId5" Type="http://schemas.openxmlformats.org/officeDocument/2006/relationships/image" Target="../media/image10.png"/><Relationship Id="rId6" Type="http://schemas.openxmlformats.org/officeDocument/2006/relationships/image" Target="../media/image13.png"/><Relationship Id="rId7" Type="http://schemas.openxmlformats.org/officeDocument/2006/relationships/image" Target="../media/image24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4.png"/><Relationship Id="rId4" Type="http://schemas.openxmlformats.org/officeDocument/2006/relationships/image" Target="../media/image10.png"/><Relationship Id="rId5" Type="http://schemas.openxmlformats.org/officeDocument/2006/relationships/image" Target="../media/image18.jpg"/><Relationship Id="rId6" Type="http://schemas.openxmlformats.org/officeDocument/2006/relationships/image" Target="../media/image20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4.png"/><Relationship Id="rId4" Type="http://schemas.openxmlformats.org/officeDocument/2006/relationships/image" Target="../media/image10.png"/><Relationship Id="rId5" Type="http://schemas.openxmlformats.org/officeDocument/2006/relationships/image" Target="../media/image22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4.png"/><Relationship Id="rId4" Type="http://schemas.openxmlformats.org/officeDocument/2006/relationships/image" Target="../media/image21.jpg"/><Relationship Id="rId5" Type="http://schemas.openxmlformats.org/officeDocument/2006/relationships/image" Target="../media/image10.png"/><Relationship Id="rId6" Type="http://schemas.openxmlformats.org/officeDocument/2006/relationships/image" Target="../media/image13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4.png"/><Relationship Id="rId4" Type="http://schemas.openxmlformats.org/officeDocument/2006/relationships/image" Target="../media/image27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4.png"/><Relationship Id="rId4" Type="http://schemas.openxmlformats.org/officeDocument/2006/relationships/image" Target="../media/image10.png"/><Relationship Id="rId5" Type="http://schemas.openxmlformats.org/officeDocument/2006/relationships/image" Target="../media/image23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4.png"/><Relationship Id="rId4" Type="http://schemas.openxmlformats.org/officeDocument/2006/relationships/image" Target="../media/image10.png"/><Relationship Id="rId5" Type="http://schemas.openxmlformats.org/officeDocument/2006/relationships/image" Target="../media/image8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4.png"/><Relationship Id="rId4" Type="http://schemas.openxmlformats.org/officeDocument/2006/relationships/image" Target="../media/image10.png"/><Relationship Id="rId5" Type="http://schemas.openxmlformats.org/officeDocument/2006/relationships/image" Target="../media/image31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4.png"/><Relationship Id="rId4" Type="http://schemas.openxmlformats.org/officeDocument/2006/relationships/image" Target="../media/image28.jpg"/><Relationship Id="rId5" Type="http://schemas.openxmlformats.org/officeDocument/2006/relationships/image" Target="../media/image1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4.png"/><Relationship Id="rId4" Type="http://schemas.openxmlformats.org/officeDocument/2006/relationships/image" Target="../media/image30.jpg"/><Relationship Id="rId10" Type="http://schemas.openxmlformats.org/officeDocument/2006/relationships/image" Target="../media/image10.png"/><Relationship Id="rId9" Type="http://schemas.openxmlformats.org/officeDocument/2006/relationships/image" Target="../media/image37.jpg"/><Relationship Id="rId5" Type="http://schemas.openxmlformats.org/officeDocument/2006/relationships/image" Target="../media/image26.jpg"/><Relationship Id="rId6" Type="http://schemas.openxmlformats.org/officeDocument/2006/relationships/image" Target="../media/image29.jpg"/><Relationship Id="rId7" Type="http://schemas.openxmlformats.org/officeDocument/2006/relationships/image" Target="../media/image32.jpg"/><Relationship Id="rId8" Type="http://schemas.openxmlformats.org/officeDocument/2006/relationships/image" Target="../media/image36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4.png"/><Relationship Id="rId4" Type="http://schemas.openxmlformats.org/officeDocument/2006/relationships/image" Target="../media/image10.png"/><Relationship Id="rId5" Type="http://schemas.openxmlformats.org/officeDocument/2006/relationships/image" Target="../media/image38.jp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4.png"/><Relationship Id="rId4" Type="http://schemas.openxmlformats.org/officeDocument/2006/relationships/image" Target="../media/image39.jpg"/><Relationship Id="rId5" Type="http://schemas.openxmlformats.org/officeDocument/2006/relationships/image" Target="../media/image10.png"/><Relationship Id="rId6" Type="http://schemas.openxmlformats.org/officeDocument/2006/relationships/image" Target="../media/image35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image" Target="../media/image11.png"/><Relationship Id="rId5" Type="http://schemas.openxmlformats.org/officeDocument/2006/relationships/image" Target="../media/image7.jpg"/><Relationship Id="rId6" Type="http://schemas.openxmlformats.org/officeDocument/2006/relationships/image" Target="../media/image8.jpg"/><Relationship Id="rId7" Type="http://schemas.openxmlformats.org/officeDocument/2006/relationships/image" Target="../media/image9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image" Target="../media/image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Relationship Id="rId4" Type="http://schemas.openxmlformats.org/officeDocument/2006/relationships/image" Target="../media/image10.png"/><Relationship Id="rId5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23100" y="0"/>
            <a:ext cx="9097800" cy="5143500"/>
          </a:xfrm>
          <a:prstGeom prst="rect">
            <a:avLst/>
          </a:prstGeom>
          <a:solidFill>
            <a:srgbClr val="FFE599"/>
          </a:solidFill>
          <a:ln cap="flat" cmpd="sng" w="76200">
            <a:solidFill>
              <a:srgbClr val="07376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3"/>
          <p:cNvSpPr txBox="1"/>
          <p:nvPr>
            <p:ph type="ctrTitle"/>
          </p:nvPr>
        </p:nvSpPr>
        <p:spPr>
          <a:xfrm>
            <a:off x="311700" y="744575"/>
            <a:ext cx="8328600" cy="2052600"/>
          </a:xfrm>
          <a:prstGeom prst="rect">
            <a:avLst/>
          </a:prstGeom>
          <a:solidFill>
            <a:srgbClr val="C9DAF8"/>
          </a:solidFill>
          <a:ln cap="flat" cmpd="sng" w="28575">
            <a:solidFill>
              <a:srgbClr val="0B008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4700">
                <a:solidFill>
                  <a:srgbClr val="20124D"/>
                </a:solidFill>
                <a:latin typeface="Roboto"/>
                <a:ea typeface="Roboto"/>
                <a:cs typeface="Roboto"/>
                <a:sym typeface="Roboto"/>
              </a:rPr>
              <a:t>“</a:t>
            </a:r>
            <a:r>
              <a:rPr lang="ru" sz="4700">
                <a:solidFill>
                  <a:srgbClr val="20124D"/>
                </a:solidFill>
                <a:latin typeface="Roboto"/>
                <a:ea typeface="Roboto"/>
                <a:cs typeface="Roboto"/>
                <a:sym typeface="Roboto"/>
              </a:rPr>
              <a:t>Калейдоскоп добрых дел”</a:t>
            </a:r>
            <a:endParaRPr sz="4700">
              <a:solidFill>
                <a:srgbClr val="20124D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6" name="Google Shape;56;p13"/>
          <p:cNvSpPr txBox="1"/>
          <p:nvPr>
            <p:ph idx="1" type="subTitle"/>
          </p:nvPr>
        </p:nvSpPr>
        <p:spPr>
          <a:xfrm>
            <a:off x="119750" y="1025900"/>
            <a:ext cx="8520600" cy="96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" sz="2300">
                <a:solidFill>
                  <a:srgbClr val="980000"/>
                </a:solidFill>
              </a:rPr>
              <a:t>методическая разработка для учащихся 3-4 классов:</a:t>
            </a:r>
            <a:r>
              <a:rPr b="1" i="1" lang="ru" sz="2500">
                <a:solidFill>
                  <a:srgbClr val="980000"/>
                </a:solidFill>
              </a:rPr>
              <a:t> креативно-коммуникативная игра</a:t>
            </a:r>
            <a:endParaRPr b="1" i="1" sz="2500">
              <a:solidFill>
                <a:srgbClr val="980000"/>
              </a:solidFill>
            </a:endParaRPr>
          </a:p>
        </p:txBody>
      </p:sp>
      <p:pic>
        <p:nvPicPr>
          <p:cNvPr id="57" name="Google Shape;5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89525" y="0"/>
            <a:ext cx="1154476" cy="79260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3"/>
          <p:cNvSpPr txBox="1"/>
          <p:nvPr/>
        </p:nvSpPr>
        <p:spPr>
          <a:xfrm>
            <a:off x="2479375" y="233300"/>
            <a:ext cx="53004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ru" sz="2300">
                <a:solidFill>
                  <a:srgbClr val="073763"/>
                </a:solidFill>
              </a:rPr>
              <a:t>Ежедневно с РДШ</a:t>
            </a:r>
            <a:endParaRPr b="1" i="1" sz="2300">
              <a:solidFill>
                <a:srgbClr val="073763"/>
              </a:solidFill>
            </a:endParaRPr>
          </a:p>
        </p:txBody>
      </p:sp>
      <p:pic>
        <p:nvPicPr>
          <p:cNvPr id="59" name="Google Shape;59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45650" y="2840675"/>
            <a:ext cx="2252700" cy="2052600"/>
          </a:xfrm>
          <a:prstGeom prst="ellipse">
            <a:avLst/>
          </a:prstGeom>
          <a:noFill/>
          <a:ln cap="flat" cmpd="sng" w="76200">
            <a:solidFill>
              <a:srgbClr val="0B008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2"/>
          <p:cNvSpPr/>
          <p:nvPr/>
        </p:nvSpPr>
        <p:spPr>
          <a:xfrm>
            <a:off x="-53725" y="0"/>
            <a:ext cx="9237900" cy="5143500"/>
          </a:xfrm>
          <a:prstGeom prst="bevel">
            <a:avLst>
              <a:gd fmla="val 12500" name="adj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22"/>
          <p:cNvSpPr txBox="1"/>
          <p:nvPr>
            <p:ph type="title"/>
          </p:nvPr>
        </p:nvSpPr>
        <p:spPr>
          <a:xfrm>
            <a:off x="4013700" y="87300"/>
            <a:ext cx="5130300" cy="47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" sz="1700">
                <a:solidFill>
                  <a:srgbClr val="000000"/>
                </a:solidFill>
              </a:rPr>
              <a:t>Ежедневно с РДШ</a:t>
            </a:r>
            <a:endParaRPr b="1" i="1" sz="1700">
              <a:solidFill>
                <a:srgbClr val="000000"/>
              </a:solidFill>
            </a:endParaRPr>
          </a:p>
        </p:txBody>
      </p:sp>
      <p:sp>
        <p:nvSpPr>
          <p:cNvPr id="173" name="Google Shape;173;p22"/>
          <p:cNvSpPr txBox="1"/>
          <p:nvPr>
            <p:ph idx="1" type="body"/>
          </p:nvPr>
        </p:nvSpPr>
        <p:spPr>
          <a:xfrm>
            <a:off x="671475" y="644700"/>
            <a:ext cx="7601100" cy="3924300"/>
          </a:xfrm>
          <a:prstGeom prst="rect">
            <a:avLst/>
          </a:prstGeom>
          <a:solidFill>
            <a:srgbClr val="FFE599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74" name="Google Shape;17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57709" y="0"/>
            <a:ext cx="859590" cy="64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34748" y="2360725"/>
            <a:ext cx="2100400" cy="2303141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22"/>
          <p:cNvSpPr/>
          <p:nvPr/>
        </p:nvSpPr>
        <p:spPr>
          <a:xfrm flipH="1">
            <a:off x="550725" y="644700"/>
            <a:ext cx="5922300" cy="2847000"/>
          </a:xfrm>
          <a:prstGeom prst="cloudCallout">
            <a:avLst>
              <a:gd fmla="val -20833" name="adj1"/>
              <a:gd fmla="val 625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500"/>
              <a:t>Ребята, у нас в Древней Руси люди ничего не знают о том, что такое РДШ. Может быть это Школа для Рядовых Двоечников? Расскажите мне об РДШ подробнее...</a:t>
            </a:r>
            <a:endParaRPr b="1" sz="15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3"/>
          <p:cNvSpPr/>
          <p:nvPr/>
        </p:nvSpPr>
        <p:spPr>
          <a:xfrm>
            <a:off x="0" y="0"/>
            <a:ext cx="8917200" cy="5143500"/>
          </a:xfrm>
          <a:prstGeom prst="bevel">
            <a:avLst>
              <a:gd fmla="val 12500" name="adj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23"/>
          <p:cNvSpPr txBox="1"/>
          <p:nvPr>
            <p:ph type="title"/>
          </p:nvPr>
        </p:nvSpPr>
        <p:spPr>
          <a:xfrm>
            <a:off x="4013700" y="87300"/>
            <a:ext cx="5130300" cy="47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" sz="1700">
                <a:solidFill>
                  <a:srgbClr val="000000"/>
                </a:solidFill>
              </a:rPr>
              <a:t>Ежедневно с РДШ</a:t>
            </a:r>
            <a:endParaRPr b="1" i="1" sz="1700">
              <a:solidFill>
                <a:srgbClr val="000000"/>
              </a:solidFill>
            </a:endParaRPr>
          </a:p>
        </p:txBody>
      </p:sp>
      <p:sp>
        <p:nvSpPr>
          <p:cNvPr id="183" name="Google Shape;183;p23"/>
          <p:cNvSpPr txBox="1"/>
          <p:nvPr>
            <p:ph idx="1" type="body"/>
          </p:nvPr>
        </p:nvSpPr>
        <p:spPr>
          <a:xfrm>
            <a:off x="671475" y="1557825"/>
            <a:ext cx="7601100" cy="3011100"/>
          </a:xfrm>
          <a:prstGeom prst="rect">
            <a:avLst/>
          </a:prstGeom>
          <a:solidFill>
            <a:srgbClr val="FFE599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84" name="Google Shape;18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57709" y="0"/>
            <a:ext cx="859590" cy="64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34748" y="2360725"/>
            <a:ext cx="2100400" cy="2303141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3"/>
          <p:cNvSpPr/>
          <p:nvPr/>
        </p:nvSpPr>
        <p:spPr>
          <a:xfrm>
            <a:off x="859500" y="795750"/>
            <a:ext cx="5787900" cy="3622200"/>
          </a:xfrm>
          <a:prstGeom prst="snip1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87" name="Google Shape;187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1" y="-1"/>
            <a:ext cx="1866600" cy="18666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88" name="Google Shape;188;p23"/>
          <p:cNvSpPr txBox="1"/>
          <p:nvPr/>
        </p:nvSpPr>
        <p:spPr>
          <a:xfrm>
            <a:off x="1767450" y="948750"/>
            <a:ext cx="4767300" cy="313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rgbClr val="990000"/>
                </a:solidFill>
              </a:rPr>
              <a:t>КАЖДЫЙ НАЙДЁТ ДЕЛО ПО ДУШЕ!</a:t>
            </a:r>
            <a:endParaRPr sz="2000">
              <a:solidFill>
                <a:srgbClr val="99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/>
              <a:t>РДШ- российское движение школьников- общероссийская общественно-государственная детско-юношеская организация. Участие в ней добровольное и допускается с 8 лет. Образована она 29 октября 2015 года.Сегодня в каждой школе есть РДШ. Любой  школьник, вступивший в РДШ может овладеть навыками по различным направлениям деятельности РДШ; участвовать в конкурсах, семинарах, слётах и форумах.Можно заняться добровольческой работой или пройти обучение на сайте корпоративного университета РДШ.</a:t>
            </a:r>
            <a:endParaRPr b="1"/>
          </a:p>
        </p:txBody>
      </p:sp>
      <p:sp>
        <p:nvSpPr>
          <p:cNvPr id="189" name="Google Shape;189;p23"/>
          <p:cNvSpPr/>
          <p:nvPr/>
        </p:nvSpPr>
        <p:spPr>
          <a:xfrm>
            <a:off x="1866600" y="174575"/>
            <a:ext cx="3545400" cy="564000"/>
          </a:xfrm>
          <a:prstGeom prst="wedgeRectCallout">
            <a:avLst>
              <a:gd fmla="val -20833" name="adj1"/>
              <a:gd fmla="val 625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">
                <a:latin typeface="Comfortaa"/>
                <a:ea typeface="Comfortaa"/>
                <a:cs typeface="Comfortaa"/>
                <a:sym typeface="Comfortaa"/>
              </a:rPr>
              <a:t>Послушаем школьных активистов РДШ:  </a:t>
            </a:r>
            <a:endParaRPr i="1"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4"/>
          <p:cNvSpPr/>
          <p:nvPr/>
        </p:nvSpPr>
        <p:spPr>
          <a:xfrm>
            <a:off x="0" y="0"/>
            <a:ext cx="9184200" cy="5143500"/>
          </a:xfrm>
          <a:prstGeom prst="bevel">
            <a:avLst>
              <a:gd fmla="val 12500" name="adj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24"/>
          <p:cNvSpPr txBox="1"/>
          <p:nvPr>
            <p:ph type="title"/>
          </p:nvPr>
        </p:nvSpPr>
        <p:spPr>
          <a:xfrm>
            <a:off x="4013700" y="87300"/>
            <a:ext cx="5130300" cy="47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" sz="1700">
                <a:solidFill>
                  <a:srgbClr val="000000"/>
                </a:solidFill>
              </a:rPr>
              <a:t>Ежедневно с РДШ</a:t>
            </a:r>
            <a:endParaRPr b="1" i="1" sz="1700">
              <a:solidFill>
                <a:srgbClr val="000000"/>
              </a:solidFill>
            </a:endParaRPr>
          </a:p>
        </p:txBody>
      </p:sp>
      <p:sp>
        <p:nvSpPr>
          <p:cNvPr id="196" name="Google Shape;196;p24"/>
          <p:cNvSpPr txBox="1"/>
          <p:nvPr>
            <p:ph idx="1" type="body"/>
          </p:nvPr>
        </p:nvSpPr>
        <p:spPr>
          <a:xfrm>
            <a:off x="671475" y="644700"/>
            <a:ext cx="7601100" cy="3924300"/>
          </a:xfrm>
          <a:prstGeom prst="rect">
            <a:avLst/>
          </a:prstGeom>
          <a:solidFill>
            <a:srgbClr val="FFE599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97" name="Google Shape;197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57709" y="0"/>
            <a:ext cx="859590" cy="64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24"/>
          <p:cNvPicPr preferRelativeResize="0"/>
          <p:nvPr/>
        </p:nvPicPr>
        <p:blipFill rotWithShape="1">
          <a:blip r:embed="rId4">
            <a:alphaModFix/>
          </a:blip>
          <a:srcRect b="7813" l="0" r="0" t="7813"/>
          <a:stretch/>
        </p:blipFill>
        <p:spPr>
          <a:xfrm>
            <a:off x="671475" y="644700"/>
            <a:ext cx="7601100" cy="39243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99" name="Google Shape;199;p24"/>
          <p:cNvSpPr/>
          <p:nvPr/>
        </p:nvSpPr>
        <p:spPr>
          <a:xfrm flipH="1">
            <a:off x="1305275" y="852925"/>
            <a:ext cx="5388900" cy="2303100"/>
          </a:xfrm>
          <a:prstGeom prst="cloudCallout">
            <a:avLst>
              <a:gd fmla="val -20833" name="adj1"/>
              <a:gd fmla="val 62500" name="adj2"/>
            </a:avLst>
          </a:prstGeom>
          <a:solidFill>
            <a:schemeClr val="lt2"/>
          </a:solidFill>
          <a:ln cap="flat" cmpd="sng" w="28575">
            <a:solidFill>
              <a:srgbClr val="3C7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700">
                <a:latin typeface="Comfortaa"/>
                <a:ea typeface="Comfortaa"/>
                <a:cs typeface="Comfortaa"/>
                <a:sym typeface="Comfortaa"/>
              </a:rPr>
              <a:t>Ребята, значит вы всё знаете и многое умеете? Помогите мне, пожалуйста, научиться правильно пользоваться природными ресурсами.</a:t>
            </a:r>
            <a:endParaRPr b="1" sz="1700"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200" name="Google Shape;200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34748" y="2360725"/>
            <a:ext cx="2100400" cy="2303141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24"/>
          <p:cNvSpPr txBox="1"/>
          <p:nvPr/>
        </p:nvSpPr>
        <p:spPr>
          <a:xfrm>
            <a:off x="431200" y="123200"/>
            <a:ext cx="2772000" cy="47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5"/>
          <p:cNvSpPr/>
          <p:nvPr/>
        </p:nvSpPr>
        <p:spPr>
          <a:xfrm>
            <a:off x="-75" y="-67150"/>
            <a:ext cx="9144000" cy="5245800"/>
          </a:xfrm>
          <a:prstGeom prst="bevel">
            <a:avLst>
              <a:gd fmla="val 12500" name="adj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25"/>
          <p:cNvSpPr txBox="1"/>
          <p:nvPr>
            <p:ph type="title"/>
          </p:nvPr>
        </p:nvSpPr>
        <p:spPr>
          <a:xfrm>
            <a:off x="4013700" y="87300"/>
            <a:ext cx="5130300" cy="47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" sz="1700">
                <a:solidFill>
                  <a:srgbClr val="000000"/>
                </a:solidFill>
              </a:rPr>
              <a:t>Ежедневно с РДШ</a:t>
            </a:r>
            <a:endParaRPr b="1" i="1" sz="1700">
              <a:solidFill>
                <a:srgbClr val="000000"/>
              </a:solidFill>
            </a:endParaRPr>
          </a:p>
        </p:txBody>
      </p:sp>
      <p:sp>
        <p:nvSpPr>
          <p:cNvPr id="208" name="Google Shape;208;p25"/>
          <p:cNvSpPr txBox="1"/>
          <p:nvPr>
            <p:ph idx="1" type="body"/>
          </p:nvPr>
        </p:nvSpPr>
        <p:spPr>
          <a:xfrm>
            <a:off x="671475" y="644700"/>
            <a:ext cx="7601100" cy="3924300"/>
          </a:xfrm>
          <a:prstGeom prst="rect">
            <a:avLst/>
          </a:prstGeom>
          <a:solidFill>
            <a:srgbClr val="FFE599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09" name="Google Shape;209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57709" y="0"/>
            <a:ext cx="859590" cy="64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34748" y="2360725"/>
            <a:ext cx="2100400" cy="230314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1475" y="644700"/>
            <a:ext cx="5863276" cy="3924300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25"/>
          <p:cNvSpPr/>
          <p:nvPr/>
        </p:nvSpPr>
        <p:spPr>
          <a:xfrm>
            <a:off x="310175" y="316475"/>
            <a:ext cx="3367500" cy="644700"/>
          </a:xfrm>
          <a:prstGeom prst="wedgeRectCallout">
            <a:avLst>
              <a:gd fmla="val -20833" name="adj1"/>
              <a:gd fmla="val 62500" name="adj2"/>
            </a:avLst>
          </a:prstGeom>
          <a:solidFill>
            <a:srgbClr val="FFE5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20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Что эти ребята сделали неправильно?</a:t>
            </a:r>
            <a:endParaRPr b="1" sz="20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13" name="Google Shape;213;p25"/>
          <p:cNvSpPr/>
          <p:nvPr/>
        </p:nvSpPr>
        <p:spPr>
          <a:xfrm>
            <a:off x="6451600" y="644700"/>
            <a:ext cx="2425400" cy="1403450"/>
          </a:xfrm>
          <a:prstGeom prst="flowChartOffpageConnector">
            <a:avLst/>
          </a:prstGeom>
          <a:solidFill>
            <a:srgbClr val="EFEFEF"/>
          </a:solidFill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700"/>
              <a:t>ЗАДАНИЕ ДЛЯ ПЕРВОЙ КОМАНДЫ</a:t>
            </a:r>
            <a:endParaRPr b="1" sz="17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6"/>
          <p:cNvSpPr/>
          <p:nvPr/>
        </p:nvSpPr>
        <p:spPr>
          <a:xfrm>
            <a:off x="0" y="0"/>
            <a:ext cx="9144000" cy="5178600"/>
          </a:xfrm>
          <a:prstGeom prst="bevel">
            <a:avLst>
              <a:gd fmla="val 12500" name="adj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26"/>
          <p:cNvSpPr txBox="1"/>
          <p:nvPr>
            <p:ph type="title"/>
          </p:nvPr>
        </p:nvSpPr>
        <p:spPr>
          <a:xfrm>
            <a:off x="4013700" y="87300"/>
            <a:ext cx="5130300" cy="47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" sz="1700">
                <a:solidFill>
                  <a:srgbClr val="000000"/>
                </a:solidFill>
              </a:rPr>
              <a:t>Ежедневно с РДШ</a:t>
            </a:r>
            <a:endParaRPr b="1" i="1" sz="1700">
              <a:solidFill>
                <a:srgbClr val="000000"/>
              </a:solidFill>
            </a:endParaRPr>
          </a:p>
        </p:txBody>
      </p:sp>
      <p:sp>
        <p:nvSpPr>
          <p:cNvPr id="220" name="Google Shape;220;p26"/>
          <p:cNvSpPr txBox="1"/>
          <p:nvPr>
            <p:ph idx="1" type="body"/>
          </p:nvPr>
        </p:nvSpPr>
        <p:spPr>
          <a:xfrm>
            <a:off x="671475" y="644700"/>
            <a:ext cx="7601100" cy="3924300"/>
          </a:xfrm>
          <a:prstGeom prst="rect">
            <a:avLst/>
          </a:prstGeom>
          <a:solidFill>
            <a:srgbClr val="FFE599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21" name="Google Shape;221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57709" y="0"/>
            <a:ext cx="859590" cy="64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34748" y="2360725"/>
            <a:ext cx="2100400" cy="230314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175" y="644700"/>
            <a:ext cx="6455575" cy="3924300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26"/>
          <p:cNvSpPr/>
          <p:nvPr/>
        </p:nvSpPr>
        <p:spPr>
          <a:xfrm>
            <a:off x="310175" y="316475"/>
            <a:ext cx="3367500" cy="644700"/>
          </a:xfrm>
          <a:prstGeom prst="wedgeRectCallout">
            <a:avLst>
              <a:gd fmla="val -20833" name="adj1"/>
              <a:gd fmla="val 62500" name="adj2"/>
            </a:avLst>
          </a:prstGeom>
          <a:solidFill>
            <a:srgbClr val="FFE5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20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Что эти ребята сделали неправильно?</a:t>
            </a:r>
            <a:endParaRPr b="1" sz="20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25" name="Google Shape;225;p26"/>
          <p:cNvSpPr/>
          <p:nvPr/>
        </p:nvSpPr>
        <p:spPr>
          <a:xfrm>
            <a:off x="6534750" y="662175"/>
            <a:ext cx="2366275" cy="1416775"/>
          </a:xfrm>
          <a:prstGeom prst="flowChartOffpageConnector">
            <a:avLst/>
          </a:prstGeom>
          <a:solidFill>
            <a:schemeClr val="lt2"/>
          </a:solidFill>
          <a:ln cap="flat" cmpd="sng" w="2857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700"/>
              <a:t>ЗАДАНИЕ ДЛЯ ВТОРОЙ КОМАНДЫ</a:t>
            </a:r>
            <a:endParaRPr b="1" sz="17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7"/>
          <p:cNvSpPr/>
          <p:nvPr/>
        </p:nvSpPr>
        <p:spPr>
          <a:xfrm>
            <a:off x="0" y="-80575"/>
            <a:ext cx="9144000" cy="5259300"/>
          </a:xfrm>
          <a:prstGeom prst="bevel">
            <a:avLst>
              <a:gd fmla="val 12500" name="adj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27"/>
          <p:cNvSpPr txBox="1"/>
          <p:nvPr>
            <p:ph type="title"/>
          </p:nvPr>
        </p:nvSpPr>
        <p:spPr>
          <a:xfrm>
            <a:off x="4013700" y="87300"/>
            <a:ext cx="5130300" cy="47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" sz="1700">
                <a:solidFill>
                  <a:srgbClr val="000000"/>
                </a:solidFill>
              </a:rPr>
              <a:t>Ежедневно с РДШ</a:t>
            </a:r>
            <a:endParaRPr b="1" i="1" sz="1700">
              <a:solidFill>
                <a:srgbClr val="000000"/>
              </a:solidFill>
            </a:endParaRPr>
          </a:p>
        </p:txBody>
      </p:sp>
      <p:sp>
        <p:nvSpPr>
          <p:cNvPr id="232" name="Google Shape;232;p27"/>
          <p:cNvSpPr txBox="1"/>
          <p:nvPr>
            <p:ph idx="1" type="body"/>
          </p:nvPr>
        </p:nvSpPr>
        <p:spPr>
          <a:xfrm>
            <a:off x="671475" y="644700"/>
            <a:ext cx="7601100" cy="3924300"/>
          </a:xfrm>
          <a:prstGeom prst="rect">
            <a:avLst/>
          </a:prstGeom>
          <a:solidFill>
            <a:srgbClr val="FFE599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33" name="Google Shape;233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57709" y="0"/>
            <a:ext cx="859590" cy="64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34748" y="2360725"/>
            <a:ext cx="2100400" cy="230314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1475" y="644700"/>
            <a:ext cx="5863275" cy="3924300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27"/>
          <p:cNvSpPr/>
          <p:nvPr/>
        </p:nvSpPr>
        <p:spPr>
          <a:xfrm>
            <a:off x="310175" y="316475"/>
            <a:ext cx="3367500" cy="644700"/>
          </a:xfrm>
          <a:prstGeom prst="wedgeRectCallout">
            <a:avLst>
              <a:gd fmla="val -20833" name="adj1"/>
              <a:gd fmla="val 62500" name="adj2"/>
            </a:avLst>
          </a:prstGeom>
          <a:solidFill>
            <a:srgbClr val="FFE5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20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Что ребята сделали неправильно?</a:t>
            </a:r>
            <a:endParaRPr b="1" sz="20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37" name="Google Shape;237;p27"/>
          <p:cNvSpPr/>
          <p:nvPr/>
        </p:nvSpPr>
        <p:spPr>
          <a:xfrm>
            <a:off x="6467875" y="644700"/>
            <a:ext cx="2409125" cy="1280275"/>
          </a:xfrm>
          <a:prstGeom prst="flowChartOffpageConnector">
            <a:avLst/>
          </a:prstGeom>
          <a:solidFill>
            <a:srgbClr val="EFEFEF"/>
          </a:solidFill>
          <a:ln cap="flat" cmpd="sng" w="2857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600"/>
              <a:t>ЗАДАНИЕ ДЛЯ ТРЕТЬЕЙ КОМАНДЫ</a:t>
            </a:r>
            <a:endParaRPr b="1" sz="16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8"/>
          <p:cNvSpPr/>
          <p:nvPr/>
        </p:nvSpPr>
        <p:spPr>
          <a:xfrm>
            <a:off x="-67150" y="0"/>
            <a:ext cx="9251400" cy="5143500"/>
          </a:xfrm>
          <a:prstGeom prst="bevel">
            <a:avLst>
              <a:gd fmla="val 12500" name="adj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28"/>
          <p:cNvSpPr txBox="1"/>
          <p:nvPr>
            <p:ph type="title"/>
          </p:nvPr>
        </p:nvSpPr>
        <p:spPr>
          <a:xfrm>
            <a:off x="4013700" y="87300"/>
            <a:ext cx="5130300" cy="47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" sz="1700">
                <a:solidFill>
                  <a:srgbClr val="000000"/>
                </a:solidFill>
              </a:rPr>
              <a:t>Ежедневно с РДШ</a:t>
            </a:r>
            <a:endParaRPr b="1" i="1" sz="1700">
              <a:solidFill>
                <a:srgbClr val="000000"/>
              </a:solidFill>
            </a:endParaRPr>
          </a:p>
        </p:txBody>
      </p:sp>
      <p:sp>
        <p:nvSpPr>
          <p:cNvPr id="244" name="Google Shape;244;p28"/>
          <p:cNvSpPr txBox="1"/>
          <p:nvPr>
            <p:ph idx="1" type="body"/>
          </p:nvPr>
        </p:nvSpPr>
        <p:spPr>
          <a:xfrm>
            <a:off x="671475" y="644700"/>
            <a:ext cx="7601100" cy="3924300"/>
          </a:xfrm>
          <a:prstGeom prst="rect">
            <a:avLst/>
          </a:prstGeom>
          <a:solidFill>
            <a:srgbClr val="FFE599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>
              <a:highlight>
                <a:srgbClr val="6FA8DC"/>
              </a:highlight>
            </a:endParaRPr>
          </a:p>
        </p:txBody>
      </p:sp>
      <p:pic>
        <p:nvPicPr>
          <p:cNvPr id="245" name="Google Shape;245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57709" y="0"/>
            <a:ext cx="859590" cy="64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16898" y="2774575"/>
            <a:ext cx="2100400" cy="2303141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28"/>
          <p:cNvSpPr/>
          <p:nvPr/>
        </p:nvSpPr>
        <p:spPr>
          <a:xfrm>
            <a:off x="969575" y="644700"/>
            <a:ext cx="6255000" cy="855000"/>
          </a:xfrm>
          <a:prstGeom prst="wedgeRectCallout">
            <a:avLst>
              <a:gd fmla="val -20833" name="adj1"/>
              <a:gd fmla="val 62500" name="adj2"/>
            </a:avLst>
          </a:prstGeom>
          <a:solidFill>
            <a:schemeClr val="lt2"/>
          </a:solidFill>
          <a:ln cap="flat" cmpd="sng" w="38100">
            <a:solidFill>
              <a:srgbClr val="07376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700">
                <a:solidFill>
                  <a:srgbClr val="990000"/>
                </a:solidFill>
                <a:latin typeface="Verdana"/>
                <a:ea typeface="Verdana"/>
                <a:cs typeface="Verdana"/>
                <a:sym typeface="Verdana"/>
              </a:rPr>
              <a:t>Уровень 2</a:t>
            </a:r>
            <a:r>
              <a:rPr b="1" lang="ru" sz="1700">
                <a:latin typeface="Verdana"/>
                <a:ea typeface="Verdana"/>
                <a:cs typeface="Verdana"/>
                <a:sym typeface="Verdana"/>
              </a:rPr>
              <a:t> .  Создаём проекты </a:t>
            </a:r>
            <a:endParaRPr b="1" sz="15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48" name="Google Shape;248;p28"/>
          <p:cNvSpPr/>
          <p:nvPr/>
        </p:nvSpPr>
        <p:spPr>
          <a:xfrm>
            <a:off x="1064175" y="2051100"/>
            <a:ext cx="1690800" cy="1212600"/>
          </a:xfrm>
          <a:prstGeom prst="roundRect">
            <a:avLst>
              <a:gd fmla="val 16667" name="adj"/>
            </a:avLst>
          </a:prstGeom>
          <a:solidFill>
            <a:srgbClr val="FFD966"/>
          </a:solidFill>
          <a:ln cap="flat" cmpd="sng" w="76200">
            <a:solidFill>
              <a:srgbClr val="07376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/>
              <a:t>Защитники</a:t>
            </a:r>
            <a:r>
              <a:rPr b="1" lang="ru" sz="1800"/>
              <a:t> леса</a:t>
            </a:r>
            <a:endParaRPr b="1" sz="1800"/>
          </a:p>
        </p:txBody>
      </p:sp>
      <p:sp>
        <p:nvSpPr>
          <p:cNvPr id="249" name="Google Shape;249;p28"/>
          <p:cNvSpPr/>
          <p:nvPr/>
        </p:nvSpPr>
        <p:spPr>
          <a:xfrm>
            <a:off x="3358100" y="2051100"/>
            <a:ext cx="1832700" cy="1265100"/>
          </a:xfrm>
          <a:prstGeom prst="roundRect">
            <a:avLst>
              <a:gd fmla="val 16667" name="adj"/>
            </a:avLst>
          </a:prstGeom>
          <a:solidFill>
            <a:srgbClr val="FFD966"/>
          </a:solidFill>
          <a:ln cap="flat" cmpd="sng" w="76200">
            <a:solidFill>
              <a:srgbClr val="07376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/>
              <a:t>Защитники</a:t>
            </a:r>
            <a:endParaRPr b="1"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/>
              <a:t>воды</a:t>
            </a:r>
            <a:endParaRPr b="1" sz="1800"/>
          </a:p>
        </p:txBody>
      </p:sp>
      <p:sp>
        <p:nvSpPr>
          <p:cNvPr id="250" name="Google Shape;250;p28"/>
          <p:cNvSpPr/>
          <p:nvPr/>
        </p:nvSpPr>
        <p:spPr>
          <a:xfrm>
            <a:off x="5533775" y="2024850"/>
            <a:ext cx="1690800" cy="1265100"/>
          </a:xfrm>
          <a:prstGeom prst="roundRect">
            <a:avLst>
              <a:gd fmla="val 16667" name="adj"/>
            </a:avLst>
          </a:prstGeom>
          <a:solidFill>
            <a:srgbClr val="FFD966"/>
          </a:solidFill>
          <a:ln cap="flat" cmpd="sng" w="76200">
            <a:solidFill>
              <a:srgbClr val="07376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/>
              <a:t>Помощники</a:t>
            </a:r>
            <a:endParaRPr b="1" sz="1800"/>
          </a:p>
        </p:txBody>
      </p:sp>
      <p:cxnSp>
        <p:nvCxnSpPr>
          <p:cNvPr id="251" name="Google Shape;251;p28"/>
          <p:cNvCxnSpPr>
            <a:endCxn id="250" idx="0"/>
          </p:cNvCxnSpPr>
          <p:nvPr/>
        </p:nvCxnSpPr>
        <p:spPr>
          <a:xfrm>
            <a:off x="5781875" y="1359750"/>
            <a:ext cx="597300" cy="665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52" name="Google Shape;252;p28"/>
          <p:cNvCxnSpPr>
            <a:stCxn id="247" idx="4"/>
            <a:endCxn id="248" idx="0"/>
          </p:cNvCxnSpPr>
          <p:nvPr/>
        </p:nvCxnSpPr>
        <p:spPr>
          <a:xfrm flipH="1">
            <a:off x="1909571" y="1606575"/>
            <a:ext cx="884400" cy="444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53" name="Google Shape;253;p28"/>
          <p:cNvCxnSpPr>
            <a:stCxn id="247" idx="2"/>
            <a:endCxn id="249" idx="0"/>
          </p:cNvCxnSpPr>
          <p:nvPr/>
        </p:nvCxnSpPr>
        <p:spPr>
          <a:xfrm>
            <a:off x="4097075" y="1499700"/>
            <a:ext cx="177300" cy="551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54" name="Google Shape;254;p28"/>
          <p:cNvSpPr txBox="1"/>
          <p:nvPr/>
        </p:nvSpPr>
        <p:spPr>
          <a:xfrm>
            <a:off x="717300" y="3867600"/>
            <a:ext cx="6099600" cy="701400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>
                <a:solidFill>
                  <a:srgbClr val="CC0000"/>
                </a:solidFill>
              </a:rPr>
              <a:t>Уважаемые участники! Выберите одну из предложенных тем  для своей команды.Создайте свой проект  и представьте его жюри. </a:t>
            </a:r>
            <a:endParaRPr b="1" sz="1700">
              <a:solidFill>
                <a:srgbClr val="CC00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9"/>
          <p:cNvSpPr/>
          <p:nvPr/>
        </p:nvSpPr>
        <p:spPr>
          <a:xfrm>
            <a:off x="100" y="0"/>
            <a:ext cx="9144000" cy="5143500"/>
          </a:xfrm>
          <a:prstGeom prst="bevel">
            <a:avLst>
              <a:gd fmla="val 12500" name="adj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p29"/>
          <p:cNvSpPr txBox="1"/>
          <p:nvPr>
            <p:ph type="title"/>
          </p:nvPr>
        </p:nvSpPr>
        <p:spPr>
          <a:xfrm>
            <a:off x="4013700" y="759325"/>
            <a:ext cx="5130300" cy="47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" sz="1700">
                <a:solidFill>
                  <a:srgbClr val="000000"/>
                </a:solidFill>
              </a:rPr>
              <a:t>Ежедневно с РДШ</a:t>
            </a:r>
            <a:endParaRPr b="1" i="1" sz="1700">
              <a:solidFill>
                <a:srgbClr val="000000"/>
              </a:solidFill>
            </a:endParaRPr>
          </a:p>
        </p:txBody>
      </p:sp>
      <p:sp>
        <p:nvSpPr>
          <p:cNvPr id="261" name="Google Shape;261;p29"/>
          <p:cNvSpPr txBox="1"/>
          <p:nvPr>
            <p:ph idx="1" type="body"/>
          </p:nvPr>
        </p:nvSpPr>
        <p:spPr>
          <a:xfrm>
            <a:off x="671475" y="644700"/>
            <a:ext cx="7601100" cy="3924300"/>
          </a:xfrm>
          <a:prstGeom prst="rect">
            <a:avLst/>
          </a:prstGeom>
          <a:solidFill>
            <a:srgbClr val="FFE599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62" name="Google Shape;262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57709" y="0"/>
            <a:ext cx="859590" cy="64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1200" y="644700"/>
            <a:ext cx="6452025" cy="3924300"/>
          </a:xfrm>
          <a:prstGeom prst="flowChartProcess">
            <a:avLst/>
          </a:prstGeom>
          <a:noFill/>
          <a:ln>
            <a:noFill/>
          </a:ln>
        </p:spPr>
      </p:pic>
      <p:sp>
        <p:nvSpPr>
          <p:cNvPr id="264" name="Google Shape;264;p29"/>
          <p:cNvSpPr/>
          <p:nvPr/>
        </p:nvSpPr>
        <p:spPr>
          <a:xfrm>
            <a:off x="508450" y="106425"/>
            <a:ext cx="3582600" cy="816000"/>
          </a:xfrm>
          <a:prstGeom prst="wedgeRectCallout">
            <a:avLst>
              <a:gd fmla="val -20833" name="adj1"/>
              <a:gd fmla="val 62500" name="adj2"/>
            </a:avLst>
          </a:prstGeom>
          <a:solidFill>
            <a:srgbClr val="FFE5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100">
                <a:latin typeface="Comfortaa"/>
                <a:ea typeface="Comfortaa"/>
                <a:cs typeface="Comfortaa"/>
                <a:sym typeface="Comfortaa"/>
              </a:rPr>
              <a:t>Проект “</a:t>
            </a:r>
            <a:r>
              <a:rPr b="1" lang="ru" sz="2100">
                <a:latin typeface="Comfortaa"/>
                <a:ea typeface="Comfortaa"/>
                <a:cs typeface="Comfortaa"/>
                <a:sym typeface="Comfortaa"/>
              </a:rPr>
              <a:t>Охрана леса”</a:t>
            </a:r>
            <a:endParaRPr b="1" sz="1900"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265" name="Google Shape;265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94925" y="2252775"/>
            <a:ext cx="1667125" cy="2303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30"/>
          <p:cNvSpPr/>
          <p:nvPr/>
        </p:nvSpPr>
        <p:spPr>
          <a:xfrm>
            <a:off x="0" y="0"/>
            <a:ext cx="9144000" cy="5143500"/>
          </a:xfrm>
          <a:prstGeom prst="bevel">
            <a:avLst>
              <a:gd fmla="val 12500" name="adj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p30"/>
          <p:cNvSpPr txBox="1"/>
          <p:nvPr>
            <p:ph type="title"/>
          </p:nvPr>
        </p:nvSpPr>
        <p:spPr>
          <a:xfrm>
            <a:off x="4013700" y="87300"/>
            <a:ext cx="5130300" cy="47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" sz="1700">
                <a:solidFill>
                  <a:srgbClr val="000000"/>
                </a:solidFill>
              </a:rPr>
              <a:t>Ежедневно с РДШ</a:t>
            </a:r>
            <a:endParaRPr b="1" i="1" sz="1700">
              <a:solidFill>
                <a:srgbClr val="000000"/>
              </a:solidFill>
            </a:endParaRPr>
          </a:p>
        </p:txBody>
      </p:sp>
      <p:sp>
        <p:nvSpPr>
          <p:cNvPr id="272" name="Google Shape;272;p30"/>
          <p:cNvSpPr txBox="1"/>
          <p:nvPr>
            <p:ph idx="1" type="body"/>
          </p:nvPr>
        </p:nvSpPr>
        <p:spPr>
          <a:xfrm>
            <a:off x="671475" y="644700"/>
            <a:ext cx="7601100" cy="3924300"/>
          </a:xfrm>
          <a:prstGeom prst="rect">
            <a:avLst/>
          </a:prstGeom>
          <a:solidFill>
            <a:srgbClr val="FFE599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73" name="Google Shape;273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57709" y="0"/>
            <a:ext cx="859590" cy="64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1475" y="609600"/>
            <a:ext cx="6539778" cy="4023575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30"/>
          <p:cNvSpPr/>
          <p:nvPr/>
        </p:nvSpPr>
        <p:spPr>
          <a:xfrm>
            <a:off x="449325" y="106425"/>
            <a:ext cx="3405300" cy="981300"/>
          </a:xfrm>
          <a:prstGeom prst="wedgeRectCallout">
            <a:avLst>
              <a:gd fmla="val -20833" name="adj1"/>
              <a:gd fmla="val 62500" name="adj2"/>
            </a:avLst>
          </a:prstGeom>
          <a:solidFill>
            <a:srgbClr val="FFE5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00">
                <a:latin typeface="Comfortaa"/>
                <a:ea typeface="Comfortaa"/>
                <a:cs typeface="Comfortaa"/>
                <a:sym typeface="Comfortaa"/>
              </a:rPr>
              <a:t>Проект “Охрана воды”</a:t>
            </a:r>
            <a:endParaRPr b="1" sz="2200"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276" name="Google Shape;276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46624" y="2252775"/>
            <a:ext cx="1770675" cy="2303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31"/>
          <p:cNvSpPr/>
          <p:nvPr/>
        </p:nvSpPr>
        <p:spPr>
          <a:xfrm>
            <a:off x="-53725" y="0"/>
            <a:ext cx="9237900" cy="5143500"/>
          </a:xfrm>
          <a:prstGeom prst="bevel">
            <a:avLst>
              <a:gd fmla="val 12500" name="adj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p31"/>
          <p:cNvSpPr txBox="1"/>
          <p:nvPr>
            <p:ph type="title"/>
          </p:nvPr>
        </p:nvSpPr>
        <p:spPr>
          <a:xfrm>
            <a:off x="4013700" y="87300"/>
            <a:ext cx="5130300" cy="47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" sz="1700">
                <a:solidFill>
                  <a:srgbClr val="000000"/>
                </a:solidFill>
              </a:rPr>
              <a:t>Ежедневно с РДШ</a:t>
            </a:r>
            <a:endParaRPr b="1" i="1" sz="1700">
              <a:solidFill>
                <a:srgbClr val="000000"/>
              </a:solidFill>
            </a:endParaRPr>
          </a:p>
        </p:txBody>
      </p:sp>
      <p:sp>
        <p:nvSpPr>
          <p:cNvPr id="283" name="Google Shape;283;p31"/>
          <p:cNvSpPr txBox="1"/>
          <p:nvPr>
            <p:ph idx="1" type="body"/>
          </p:nvPr>
        </p:nvSpPr>
        <p:spPr>
          <a:xfrm>
            <a:off x="671475" y="644700"/>
            <a:ext cx="7601100" cy="3924300"/>
          </a:xfrm>
          <a:prstGeom prst="rect">
            <a:avLst/>
          </a:prstGeom>
          <a:solidFill>
            <a:srgbClr val="FFE599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84" name="Google Shape;284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57709" y="0"/>
            <a:ext cx="859590" cy="64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1475" y="644700"/>
            <a:ext cx="6268375" cy="3924301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31"/>
          <p:cNvSpPr/>
          <p:nvPr/>
        </p:nvSpPr>
        <p:spPr>
          <a:xfrm>
            <a:off x="342900" y="130075"/>
            <a:ext cx="3322500" cy="744900"/>
          </a:xfrm>
          <a:prstGeom prst="wedgeRectCallout">
            <a:avLst>
              <a:gd fmla="val -20833" name="adj1"/>
              <a:gd fmla="val 62500" name="adj2"/>
            </a:avLst>
          </a:prstGeom>
          <a:solidFill>
            <a:srgbClr val="FFE5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300">
                <a:latin typeface="Comfortaa"/>
                <a:ea typeface="Comfortaa"/>
                <a:cs typeface="Comfortaa"/>
                <a:sym typeface="Comfortaa"/>
              </a:rPr>
              <a:t>Помощь людям</a:t>
            </a:r>
            <a:endParaRPr b="1" sz="2300"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287" name="Google Shape;287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54125" y="2265850"/>
            <a:ext cx="1832750" cy="2303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/>
          <p:nvPr>
            <p:ph type="title"/>
          </p:nvPr>
        </p:nvSpPr>
        <p:spPr>
          <a:xfrm>
            <a:off x="2386950" y="445025"/>
            <a:ext cx="6445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2300">
              <a:solidFill>
                <a:srgbClr val="499457"/>
              </a:solidFill>
            </a:endParaRPr>
          </a:p>
        </p:txBody>
      </p:sp>
      <p:sp>
        <p:nvSpPr>
          <p:cNvPr id="65" name="Google Shape;65;p14"/>
          <p:cNvSpPr txBox="1"/>
          <p:nvPr/>
        </p:nvSpPr>
        <p:spPr>
          <a:xfrm>
            <a:off x="431200" y="1539975"/>
            <a:ext cx="8315700" cy="27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66" name="Google Shape;66;p14"/>
          <p:cNvSpPr txBox="1"/>
          <p:nvPr/>
        </p:nvSpPr>
        <p:spPr>
          <a:xfrm>
            <a:off x="646775" y="1447575"/>
            <a:ext cx="7607400" cy="100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	</a:t>
            </a:r>
            <a:endParaRPr/>
          </a:p>
        </p:txBody>
      </p:sp>
      <p:pic>
        <p:nvPicPr>
          <p:cNvPr id="67" name="Google Shape;67;p14"/>
          <p:cNvPicPr preferRelativeResize="0"/>
          <p:nvPr/>
        </p:nvPicPr>
        <p:blipFill rotWithShape="1">
          <a:blip r:embed="rId3">
            <a:alphaModFix/>
          </a:blip>
          <a:srcRect b="12495" l="0" r="0" t="12502"/>
          <a:stretch/>
        </p:blipFill>
        <p:spPr>
          <a:xfrm>
            <a:off x="0" y="0"/>
            <a:ext cx="9144001" cy="5143499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68" name="Google Shape;68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8425" y="516050"/>
            <a:ext cx="2419500" cy="2419500"/>
          </a:xfrm>
          <a:prstGeom prst="ellipse">
            <a:avLst/>
          </a:prstGeom>
          <a:noFill/>
          <a:ln cap="flat" cmpd="sng" w="114300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69" name="Google Shape;69;p14"/>
          <p:cNvSpPr/>
          <p:nvPr/>
        </p:nvSpPr>
        <p:spPr>
          <a:xfrm>
            <a:off x="4149725" y="201450"/>
            <a:ext cx="4888200" cy="1517400"/>
          </a:xfrm>
          <a:prstGeom prst="flowChartAlternateProcess">
            <a:avLst/>
          </a:prstGeom>
          <a:solidFill>
            <a:srgbClr val="FFD966"/>
          </a:solidFill>
          <a:ln cap="flat" cmpd="sng" w="952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1700">
                <a:solidFill>
                  <a:srgbClr val="20124D"/>
                </a:solidFill>
                <a:latin typeface="Comfortaa"/>
                <a:ea typeface="Comfortaa"/>
                <a:cs typeface="Comfortaa"/>
                <a:sym typeface="Comfortaa"/>
              </a:rPr>
              <a:t>Нехлопотчева Наталья Геннадьевна - активный педагог, находящийся в </a:t>
            </a:r>
            <a:endParaRPr b="1" sz="1700">
              <a:solidFill>
                <a:srgbClr val="20124D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1700">
                <a:solidFill>
                  <a:srgbClr val="20124D"/>
                </a:solidFill>
                <a:latin typeface="Comfortaa"/>
                <a:ea typeface="Comfortaa"/>
                <a:cs typeface="Comfortaa"/>
                <a:sym typeface="Comfortaa"/>
              </a:rPr>
              <a:t>творческом поиске и развитии...</a:t>
            </a:r>
            <a:endParaRPr b="1" sz="2000">
              <a:solidFill>
                <a:srgbClr val="20124D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32"/>
          <p:cNvSpPr/>
          <p:nvPr/>
        </p:nvSpPr>
        <p:spPr>
          <a:xfrm>
            <a:off x="100" y="0"/>
            <a:ext cx="9144000" cy="5143500"/>
          </a:xfrm>
          <a:prstGeom prst="bevel">
            <a:avLst>
              <a:gd fmla="val 12500" name="adj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Google Shape;293;p32"/>
          <p:cNvSpPr txBox="1"/>
          <p:nvPr>
            <p:ph type="title"/>
          </p:nvPr>
        </p:nvSpPr>
        <p:spPr>
          <a:xfrm>
            <a:off x="4013700" y="87300"/>
            <a:ext cx="5130300" cy="47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" sz="1700">
                <a:solidFill>
                  <a:srgbClr val="000000"/>
                </a:solidFill>
              </a:rPr>
              <a:t>Ежедневно с РДШ</a:t>
            </a:r>
            <a:endParaRPr b="1" i="1" sz="1700">
              <a:solidFill>
                <a:srgbClr val="000000"/>
              </a:solidFill>
            </a:endParaRPr>
          </a:p>
        </p:txBody>
      </p:sp>
      <p:sp>
        <p:nvSpPr>
          <p:cNvPr id="294" name="Google Shape;294;p32"/>
          <p:cNvSpPr txBox="1"/>
          <p:nvPr>
            <p:ph idx="1" type="body"/>
          </p:nvPr>
        </p:nvSpPr>
        <p:spPr>
          <a:xfrm>
            <a:off x="671475" y="644700"/>
            <a:ext cx="7601100" cy="3924300"/>
          </a:xfrm>
          <a:prstGeom prst="rect">
            <a:avLst/>
          </a:prstGeom>
          <a:solidFill>
            <a:srgbClr val="FFE599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95" name="Google Shape;295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57709" y="0"/>
            <a:ext cx="859590" cy="64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34748" y="2360725"/>
            <a:ext cx="2100400" cy="230314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9775" y="609600"/>
            <a:ext cx="6044225" cy="3959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3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0300" y="0"/>
            <a:ext cx="1330200" cy="12321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33"/>
          <p:cNvSpPr/>
          <p:nvPr/>
        </p:nvSpPr>
        <p:spPr>
          <a:xfrm>
            <a:off x="150" y="0"/>
            <a:ext cx="9144000" cy="5143500"/>
          </a:xfrm>
          <a:prstGeom prst="bevel">
            <a:avLst>
              <a:gd fmla="val 12500" name="adj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p33"/>
          <p:cNvSpPr txBox="1"/>
          <p:nvPr>
            <p:ph type="title"/>
          </p:nvPr>
        </p:nvSpPr>
        <p:spPr>
          <a:xfrm>
            <a:off x="4013700" y="87300"/>
            <a:ext cx="5130300" cy="47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" sz="1700">
                <a:solidFill>
                  <a:srgbClr val="000000"/>
                </a:solidFill>
              </a:rPr>
              <a:t>Ежедневно с РДШ</a:t>
            </a:r>
            <a:endParaRPr b="1" i="1" sz="1700">
              <a:solidFill>
                <a:srgbClr val="000000"/>
              </a:solidFill>
            </a:endParaRPr>
          </a:p>
        </p:txBody>
      </p:sp>
      <p:sp>
        <p:nvSpPr>
          <p:cNvPr id="305" name="Google Shape;305;p33"/>
          <p:cNvSpPr txBox="1"/>
          <p:nvPr>
            <p:ph idx="1" type="body"/>
          </p:nvPr>
        </p:nvSpPr>
        <p:spPr>
          <a:xfrm>
            <a:off x="671475" y="644700"/>
            <a:ext cx="7601100" cy="3924300"/>
          </a:xfrm>
          <a:prstGeom prst="rect">
            <a:avLst/>
          </a:prstGeom>
          <a:solidFill>
            <a:srgbClr val="FFE599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306" name="Google Shape;306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57709" y="0"/>
            <a:ext cx="859590" cy="64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8250" y="644700"/>
            <a:ext cx="7601100" cy="3924300"/>
          </a:xfrm>
          <a:prstGeom prst="rect">
            <a:avLst/>
          </a:prstGeom>
          <a:noFill/>
          <a:ln cap="flat" cmpd="sng" w="9525">
            <a:solidFill>
              <a:srgbClr val="EFEFEF"/>
            </a:solidFill>
            <a:prstDash val="lgDashDot"/>
            <a:round/>
            <a:headEnd len="sm" w="sm" type="none"/>
            <a:tailEnd len="sm" w="sm" type="none"/>
          </a:ln>
        </p:spPr>
      </p:pic>
      <p:pic>
        <p:nvPicPr>
          <p:cNvPr id="308" name="Google Shape;308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14048" y="2252775"/>
            <a:ext cx="2100400" cy="230314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3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39525" y="2252775"/>
            <a:ext cx="1974600" cy="1455600"/>
          </a:xfrm>
          <a:prstGeom prst="ellipse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310" name="Google Shape;310;p33"/>
          <p:cNvSpPr/>
          <p:nvPr/>
        </p:nvSpPr>
        <p:spPr>
          <a:xfrm>
            <a:off x="484925" y="707438"/>
            <a:ext cx="3854700" cy="1253400"/>
          </a:xfrm>
          <a:prstGeom prst="cloudCallout">
            <a:avLst>
              <a:gd fmla="val -20833" name="adj1"/>
              <a:gd fmla="val 625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rgbClr val="073763"/>
                </a:solidFill>
              </a:rPr>
              <a:t>Добрыня, чтобы пройти третий уровень и попасть в пещеру нужно очистить вход от мусора.</a:t>
            </a:r>
            <a:endParaRPr b="1">
              <a:solidFill>
                <a:srgbClr val="073763"/>
              </a:solidFill>
            </a:endParaRPr>
          </a:p>
        </p:txBody>
      </p:sp>
      <p:pic>
        <p:nvPicPr>
          <p:cNvPr id="311" name="Google Shape;311;p3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117000" y="2330325"/>
            <a:ext cx="1905300" cy="2011800"/>
          </a:xfrm>
          <a:prstGeom prst="ellipse">
            <a:avLst/>
          </a:prstGeom>
          <a:noFill/>
          <a:ln cap="flat" cmpd="sng" w="952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34"/>
          <p:cNvSpPr/>
          <p:nvPr/>
        </p:nvSpPr>
        <p:spPr>
          <a:xfrm>
            <a:off x="100" y="0"/>
            <a:ext cx="9144000" cy="5143500"/>
          </a:xfrm>
          <a:prstGeom prst="bevel">
            <a:avLst>
              <a:gd fmla="val 12500" name="adj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7" name="Google Shape;317;p34"/>
          <p:cNvSpPr txBox="1"/>
          <p:nvPr>
            <p:ph type="title"/>
          </p:nvPr>
        </p:nvSpPr>
        <p:spPr>
          <a:xfrm>
            <a:off x="4013700" y="87300"/>
            <a:ext cx="5130300" cy="47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" sz="1700">
                <a:solidFill>
                  <a:srgbClr val="000000"/>
                </a:solidFill>
              </a:rPr>
              <a:t>Ежедневно с РДШ</a:t>
            </a:r>
            <a:endParaRPr b="1" i="1" sz="1700">
              <a:solidFill>
                <a:srgbClr val="000000"/>
              </a:solidFill>
            </a:endParaRPr>
          </a:p>
        </p:txBody>
      </p:sp>
      <p:sp>
        <p:nvSpPr>
          <p:cNvPr id="318" name="Google Shape;318;p34"/>
          <p:cNvSpPr txBox="1"/>
          <p:nvPr>
            <p:ph idx="1" type="body"/>
          </p:nvPr>
        </p:nvSpPr>
        <p:spPr>
          <a:xfrm>
            <a:off x="671475" y="644700"/>
            <a:ext cx="7601100" cy="3924300"/>
          </a:xfrm>
          <a:prstGeom prst="rect">
            <a:avLst/>
          </a:prstGeom>
          <a:solidFill>
            <a:srgbClr val="FFE599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319" name="Google Shape;319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57709" y="0"/>
            <a:ext cx="859590" cy="64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34748" y="2360725"/>
            <a:ext cx="2100400" cy="230314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1475" y="644700"/>
            <a:ext cx="5863274" cy="3924301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Google Shape;322;p34"/>
          <p:cNvSpPr txBox="1"/>
          <p:nvPr/>
        </p:nvSpPr>
        <p:spPr>
          <a:xfrm>
            <a:off x="1649550" y="0"/>
            <a:ext cx="3721800" cy="865800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200">
                <a:solidFill>
                  <a:srgbClr val="990000"/>
                </a:solidFill>
                <a:latin typeface="Comfortaa"/>
                <a:ea typeface="Comfortaa"/>
                <a:cs typeface="Comfortaa"/>
                <a:sym typeface="Comfortaa"/>
              </a:rPr>
              <a:t>Разделяй и используй!</a:t>
            </a:r>
            <a:endParaRPr b="1" sz="2200">
              <a:solidFill>
                <a:srgbClr val="99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323" name="Google Shape;323;p3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0300" y="0"/>
            <a:ext cx="1745700" cy="17457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35"/>
          <p:cNvSpPr/>
          <p:nvPr/>
        </p:nvSpPr>
        <p:spPr>
          <a:xfrm>
            <a:off x="-25" y="0"/>
            <a:ext cx="9144000" cy="5143500"/>
          </a:xfrm>
          <a:prstGeom prst="bevel">
            <a:avLst>
              <a:gd fmla="val 12500" name="adj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9" name="Google Shape;329;p35"/>
          <p:cNvSpPr txBox="1"/>
          <p:nvPr>
            <p:ph type="title"/>
          </p:nvPr>
        </p:nvSpPr>
        <p:spPr>
          <a:xfrm>
            <a:off x="4013700" y="87300"/>
            <a:ext cx="5130300" cy="47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" sz="1700">
                <a:solidFill>
                  <a:srgbClr val="000000"/>
                </a:solidFill>
              </a:rPr>
              <a:t>Ежедневно с РДШ</a:t>
            </a:r>
            <a:endParaRPr b="1" i="1" sz="1700">
              <a:solidFill>
                <a:srgbClr val="000000"/>
              </a:solidFill>
            </a:endParaRPr>
          </a:p>
        </p:txBody>
      </p:sp>
      <p:sp>
        <p:nvSpPr>
          <p:cNvPr id="330" name="Google Shape;330;p35"/>
          <p:cNvSpPr txBox="1"/>
          <p:nvPr>
            <p:ph idx="1" type="body"/>
          </p:nvPr>
        </p:nvSpPr>
        <p:spPr>
          <a:xfrm>
            <a:off x="671475" y="644700"/>
            <a:ext cx="7601100" cy="3924300"/>
          </a:xfrm>
          <a:prstGeom prst="rect">
            <a:avLst/>
          </a:prstGeom>
          <a:solidFill>
            <a:srgbClr val="FFE599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331" name="Google Shape;331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57709" y="0"/>
            <a:ext cx="859590" cy="64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Google Shape;332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34748" y="2360725"/>
            <a:ext cx="2100400" cy="230314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Google Shape;333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1475" y="644700"/>
            <a:ext cx="5863276" cy="392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36"/>
          <p:cNvSpPr/>
          <p:nvPr/>
        </p:nvSpPr>
        <p:spPr>
          <a:xfrm>
            <a:off x="100" y="0"/>
            <a:ext cx="9144000" cy="5143500"/>
          </a:xfrm>
          <a:prstGeom prst="bevel">
            <a:avLst>
              <a:gd fmla="val 12500" name="adj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9" name="Google Shape;339;p36"/>
          <p:cNvSpPr txBox="1"/>
          <p:nvPr>
            <p:ph type="title"/>
          </p:nvPr>
        </p:nvSpPr>
        <p:spPr>
          <a:xfrm>
            <a:off x="4013700" y="87300"/>
            <a:ext cx="5130300" cy="47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" sz="1700">
                <a:solidFill>
                  <a:srgbClr val="000000"/>
                </a:solidFill>
              </a:rPr>
              <a:t>Ежедневно с РДШ</a:t>
            </a:r>
            <a:endParaRPr b="1" i="1" sz="1700">
              <a:solidFill>
                <a:srgbClr val="000000"/>
              </a:solidFill>
            </a:endParaRPr>
          </a:p>
        </p:txBody>
      </p:sp>
      <p:sp>
        <p:nvSpPr>
          <p:cNvPr id="340" name="Google Shape;340;p36"/>
          <p:cNvSpPr txBox="1"/>
          <p:nvPr>
            <p:ph idx="1" type="body"/>
          </p:nvPr>
        </p:nvSpPr>
        <p:spPr>
          <a:xfrm>
            <a:off x="671475" y="644700"/>
            <a:ext cx="7601100" cy="3924300"/>
          </a:xfrm>
          <a:prstGeom prst="rect">
            <a:avLst/>
          </a:prstGeom>
          <a:solidFill>
            <a:srgbClr val="FFE599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341" name="Google Shape;341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57709" y="0"/>
            <a:ext cx="859590" cy="64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Google Shape;342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8250" y="765575"/>
            <a:ext cx="7601100" cy="392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3" name="Google Shape;343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73200" y="2252775"/>
            <a:ext cx="1832750" cy="2303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p3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39525" y="2252775"/>
            <a:ext cx="1974600" cy="1455600"/>
          </a:xfrm>
          <a:prstGeom prst="ellipse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345" name="Google Shape;345;p36"/>
          <p:cNvSpPr txBox="1"/>
          <p:nvPr/>
        </p:nvSpPr>
        <p:spPr>
          <a:xfrm>
            <a:off x="8537025" y="539975"/>
            <a:ext cx="1371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6" name="Google Shape;346;p36"/>
          <p:cNvSpPr/>
          <p:nvPr/>
        </p:nvSpPr>
        <p:spPr>
          <a:xfrm>
            <a:off x="1835125" y="644700"/>
            <a:ext cx="5464368" cy="1700676"/>
          </a:xfrm>
          <a:prstGeom prst="cloud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Молодцы,ребята,все справились с раздельным сбором мусора! Вы успешно дошли до третьего уровня.</a:t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Отгадайте ребус  и узнаете пароль, который поможет вам жить счастливо и успешно.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37"/>
          <p:cNvSpPr/>
          <p:nvPr/>
        </p:nvSpPr>
        <p:spPr>
          <a:xfrm>
            <a:off x="100" y="0"/>
            <a:ext cx="9144000" cy="5143500"/>
          </a:xfrm>
          <a:prstGeom prst="bevel">
            <a:avLst>
              <a:gd fmla="val 12500" name="adj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2" name="Google Shape;352;p37"/>
          <p:cNvSpPr txBox="1"/>
          <p:nvPr>
            <p:ph type="title"/>
          </p:nvPr>
        </p:nvSpPr>
        <p:spPr>
          <a:xfrm>
            <a:off x="4013700" y="87300"/>
            <a:ext cx="5130300" cy="47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" sz="1700">
                <a:solidFill>
                  <a:srgbClr val="000000"/>
                </a:solidFill>
              </a:rPr>
              <a:t>Ежедневно с РДШ</a:t>
            </a:r>
            <a:endParaRPr b="1" i="1" sz="1700">
              <a:solidFill>
                <a:srgbClr val="000000"/>
              </a:solidFill>
            </a:endParaRPr>
          </a:p>
        </p:txBody>
      </p:sp>
      <p:sp>
        <p:nvSpPr>
          <p:cNvPr id="353" name="Google Shape;353;p37"/>
          <p:cNvSpPr txBox="1"/>
          <p:nvPr>
            <p:ph idx="1" type="body"/>
          </p:nvPr>
        </p:nvSpPr>
        <p:spPr>
          <a:xfrm>
            <a:off x="671475" y="644700"/>
            <a:ext cx="7601100" cy="3924300"/>
          </a:xfrm>
          <a:prstGeom prst="rect">
            <a:avLst/>
          </a:prstGeom>
          <a:solidFill>
            <a:srgbClr val="FFE599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E06666"/>
              </a:solidFill>
            </a:endParaRPr>
          </a:p>
        </p:txBody>
      </p:sp>
      <p:pic>
        <p:nvPicPr>
          <p:cNvPr id="354" name="Google Shape;354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57709" y="0"/>
            <a:ext cx="859590" cy="64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" name="Google Shape;355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74525" y="1854175"/>
            <a:ext cx="3747776" cy="2650200"/>
          </a:xfrm>
          <a:prstGeom prst="rect">
            <a:avLst/>
          </a:prstGeom>
          <a:noFill/>
          <a:ln>
            <a:noFill/>
          </a:ln>
        </p:spPr>
      </p:pic>
      <p:sp>
        <p:nvSpPr>
          <p:cNvPr id="356" name="Google Shape;356;p37"/>
          <p:cNvSpPr txBox="1"/>
          <p:nvPr/>
        </p:nvSpPr>
        <p:spPr>
          <a:xfrm>
            <a:off x="5945300" y="2662750"/>
            <a:ext cx="1884000" cy="1218600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900">
                <a:latin typeface="Comfortaa"/>
                <a:ea typeface="Comfortaa"/>
                <a:cs typeface="Comfortaa"/>
                <a:sym typeface="Comfortaa"/>
              </a:rPr>
              <a:t>‘Ь  </a:t>
            </a:r>
            <a:r>
              <a:rPr b="1" lang="ru" sz="2900">
                <a:solidFill>
                  <a:srgbClr val="CC4125"/>
                </a:solidFill>
                <a:latin typeface="Comfortaa"/>
                <a:ea typeface="Comfortaa"/>
                <a:cs typeface="Comfortaa"/>
                <a:sym typeface="Comfortaa"/>
              </a:rPr>
              <a:t>и  Я</a:t>
            </a:r>
            <a:endParaRPr b="1" sz="2900">
              <a:solidFill>
                <a:srgbClr val="CC4125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57" name="Google Shape;357;p37"/>
          <p:cNvSpPr/>
          <p:nvPr/>
        </p:nvSpPr>
        <p:spPr>
          <a:xfrm>
            <a:off x="754575" y="631400"/>
            <a:ext cx="3156900" cy="7701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900"/>
              <a:t>ОТГАДАЙТЕ ПАРОЛЬ</a:t>
            </a:r>
            <a:endParaRPr b="1" sz="1900"/>
          </a:p>
        </p:txBody>
      </p:sp>
      <p:sp>
        <p:nvSpPr>
          <p:cNvPr id="358" name="Google Shape;358;p37"/>
          <p:cNvSpPr txBox="1"/>
          <p:nvPr/>
        </p:nvSpPr>
        <p:spPr>
          <a:xfrm>
            <a:off x="604325" y="13425"/>
            <a:ext cx="3115800" cy="64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>
                <a:solidFill>
                  <a:srgbClr val="990000"/>
                </a:solidFill>
              </a:rPr>
              <a:t>ТРЕТИЙ УРОВЕНЬ</a:t>
            </a:r>
            <a:endParaRPr b="1" sz="2400">
              <a:solidFill>
                <a:srgbClr val="990000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38"/>
          <p:cNvSpPr/>
          <p:nvPr/>
        </p:nvSpPr>
        <p:spPr>
          <a:xfrm>
            <a:off x="-53725" y="-53725"/>
            <a:ext cx="9237900" cy="5232300"/>
          </a:xfrm>
          <a:prstGeom prst="bevel">
            <a:avLst>
              <a:gd fmla="val 12500" name="adj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4" name="Google Shape;364;p38"/>
          <p:cNvSpPr txBox="1"/>
          <p:nvPr>
            <p:ph type="title"/>
          </p:nvPr>
        </p:nvSpPr>
        <p:spPr>
          <a:xfrm>
            <a:off x="4013700" y="87300"/>
            <a:ext cx="5130300" cy="47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" sz="1700">
                <a:solidFill>
                  <a:srgbClr val="000000"/>
                </a:solidFill>
              </a:rPr>
              <a:t>Ежедневно с РДШ</a:t>
            </a:r>
            <a:endParaRPr b="1" i="1" sz="1700">
              <a:solidFill>
                <a:srgbClr val="000000"/>
              </a:solidFill>
            </a:endParaRPr>
          </a:p>
        </p:txBody>
      </p:sp>
      <p:sp>
        <p:nvSpPr>
          <p:cNvPr id="365" name="Google Shape;365;p38"/>
          <p:cNvSpPr txBox="1"/>
          <p:nvPr>
            <p:ph idx="1" type="body"/>
          </p:nvPr>
        </p:nvSpPr>
        <p:spPr>
          <a:xfrm>
            <a:off x="671475" y="644700"/>
            <a:ext cx="7601100" cy="3924300"/>
          </a:xfrm>
          <a:prstGeom prst="rect">
            <a:avLst/>
          </a:prstGeom>
          <a:solidFill>
            <a:srgbClr val="FFE599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1" sz="12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5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66" name="Google Shape;366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57709" y="0"/>
            <a:ext cx="859590" cy="64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7" name="Google Shape;367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34748" y="2360725"/>
            <a:ext cx="2100400" cy="2303141"/>
          </a:xfrm>
          <a:prstGeom prst="rect">
            <a:avLst/>
          </a:prstGeom>
          <a:noFill/>
          <a:ln>
            <a:noFill/>
          </a:ln>
        </p:spPr>
      </p:pic>
      <p:sp>
        <p:nvSpPr>
          <p:cNvPr id="368" name="Google Shape;368;p38"/>
          <p:cNvSpPr/>
          <p:nvPr/>
        </p:nvSpPr>
        <p:spPr>
          <a:xfrm flipH="1">
            <a:off x="825575" y="1575150"/>
            <a:ext cx="5796300" cy="2063400"/>
          </a:xfrm>
          <a:prstGeom prst="cloudCallout">
            <a:avLst>
              <a:gd fmla="val -20833" name="adj1"/>
              <a:gd fmla="val 625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20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Человек должен жить в гармонии с природой, окружающими людьми и с самим собой !</a:t>
            </a:r>
            <a:endParaRPr b="1" sz="2900"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369" name="Google Shape;369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297" y="-3"/>
            <a:ext cx="1592100" cy="15921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370" name="Google Shape;370;p38"/>
          <p:cNvSpPr/>
          <p:nvPr/>
        </p:nvSpPr>
        <p:spPr>
          <a:xfrm>
            <a:off x="2063550" y="646775"/>
            <a:ext cx="2587200" cy="8046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00">
                <a:solidFill>
                  <a:srgbClr val="CC0000"/>
                </a:solidFill>
                <a:latin typeface="Comfortaa"/>
                <a:ea typeface="Comfortaa"/>
                <a:cs typeface="Comfortaa"/>
                <a:sym typeface="Comfortaa"/>
              </a:rPr>
              <a:t>ГАРМОНИЯ</a:t>
            </a:r>
            <a:endParaRPr b="1" sz="2000">
              <a:solidFill>
                <a:srgbClr val="CC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39"/>
          <p:cNvSpPr/>
          <p:nvPr/>
        </p:nvSpPr>
        <p:spPr>
          <a:xfrm>
            <a:off x="0" y="0"/>
            <a:ext cx="9184200" cy="5143500"/>
          </a:xfrm>
          <a:prstGeom prst="bevel">
            <a:avLst>
              <a:gd fmla="val 12500" name="adj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6" name="Google Shape;376;p39"/>
          <p:cNvSpPr txBox="1"/>
          <p:nvPr>
            <p:ph type="title"/>
          </p:nvPr>
        </p:nvSpPr>
        <p:spPr>
          <a:xfrm>
            <a:off x="4013700" y="87300"/>
            <a:ext cx="5130300" cy="47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" sz="1700">
                <a:solidFill>
                  <a:srgbClr val="000000"/>
                </a:solidFill>
              </a:rPr>
              <a:t>Ежедневно с РДШ</a:t>
            </a:r>
            <a:endParaRPr b="1" i="1" sz="1700">
              <a:solidFill>
                <a:srgbClr val="000000"/>
              </a:solidFill>
            </a:endParaRPr>
          </a:p>
        </p:txBody>
      </p:sp>
      <p:sp>
        <p:nvSpPr>
          <p:cNvPr id="377" name="Google Shape;377;p39"/>
          <p:cNvSpPr txBox="1"/>
          <p:nvPr>
            <p:ph idx="1" type="body"/>
          </p:nvPr>
        </p:nvSpPr>
        <p:spPr>
          <a:xfrm>
            <a:off x="671475" y="644700"/>
            <a:ext cx="7601100" cy="3924300"/>
          </a:xfrm>
          <a:prstGeom prst="rect">
            <a:avLst/>
          </a:prstGeom>
          <a:solidFill>
            <a:srgbClr val="FFE599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378" name="Google Shape;378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57709" y="0"/>
            <a:ext cx="859590" cy="64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9" name="Google Shape;379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34748" y="2360725"/>
            <a:ext cx="2100400" cy="2303141"/>
          </a:xfrm>
          <a:prstGeom prst="rect">
            <a:avLst/>
          </a:prstGeom>
          <a:noFill/>
          <a:ln>
            <a:noFill/>
          </a:ln>
        </p:spPr>
      </p:pic>
      <p:sp>
        <p:nvSpPr>
          <p:cNvPr id="380" name="Google Shape;380;p39"/>
          <p:cNvSpPr/>
          <p:nvPr/>
        </p:nvSpPr>
        <p:spPr>
          <a:xfrm>
            <a:off x="671475" y="496900"/>
            <a:ext cx="6432900" cy="1101300"/>
          </a:xfrm>
          <a:prstGeom prst="roundRect">
            <a:avLst>
              <a:gd fmla="val 16667" name="adj"/>
            </a:avLst>
          </a:prstGeom>
          <a:solidFill>
            <a:srgbClr val="CFE2F3"/>
          </a:solidFill>
          <a:ln cap="flat" cmpd="sng" w="762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900">
                <a:solidFill>
                  <a:srgbClr val="990000"/>
                </a:solidFill>
                <a:latin typeface="Comfortaa"/>
                <a:ea typeface="Comfortaa"/>
                <a:cs typeface="Comfortaa"/>
                <a:sym typeface="Comfortaa"/>
              </a:rPr>
              <a:t>конкурс капитанов</a:t>
            </a:r>
            <a:endParaRPr b="1" sz="2900">
              <a:solidFill>
                <a:srgbClr val="99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00">
                <a:solidFill>
                  <a:schemeClr val="dk1"/>
                </a:solidFill>
              </a:rPr>
              <a:t>Выберите качества, которыми </a:t>
            </a:r>
            <a:endParaRPr b="1"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00">
                <a:solidFill>
                  <a:schemeClr val="dk1"/>
                </a:solidFill>
              </a:rPr>
              <a:t>должен обладать ЛИДЕР:</a:t>
            </a:r>
            <a:endParaRPr b="1" sz="3300">
              <a:solidFill>
                <a:srgbClr val="99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381" name="Google Shape;381;p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61450" y="557400"/>
            <a:ext cx="1446900" cy="906300"/>
          </a:xfrm>
          <a:prstGeom prst="round2SameRect">
            <a:avLst>
              <a:gd fmla="val 16667" name="adj1"/>
              <a:gd fmla="val 0" name="adj2"/>
            </a:avLst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382" name="Google Shape;382;p39"/>
          <p:cNvSpPr txBox="1"/>
          <p:nvPr/>
        </p:nvSpPr>
        <p:spPr>
          <a:xfrm>
            <a:off x="1047500" y="1923425"/>
            <a:ext cx="5405100" cy="2417700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/>
          </a:p>
        </p:txBody>
      </p:sp>
      <p:sp>
        <p:nvSpPr>
          <p:cNvPr id="383" name="Google Shape;383;p39"/>
          <p:cNvSpPr/>
          <p:nvPr/>
        </p:nvSpPr>
        <p:spPr>
          <a:xfrm>
            <a:off x="985575" y="2465063"/>
            <a:ext cx="1971300" cy="5391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1700">
                <a:solidFill>
                  <a:srgbClr val="434343"/>
                </a:solidFill>
              </a:rPr>
              <a:t>общительность</a:t>
            </a:r>
            <a:endParaRPr sz="1100">
              <a:solidFill>
                <a:srgbClr val="434343"/>
              </a:solidFill>
            </a:endParaRPr>
          </a:p>
        </p:txBody>
      </p:sp>
      <p:sp>
        <p:nvSpPr>
          <p:cNvPr id="384" name="Google Shape;384;p39"/>
          <p:cNvSpPr/>
          <p:nvPr/>
        </p:nvSpPr>
        <p:spPr>
          <a:xfrm>
            <a:off x="5800175" y="1709925"/>
            <a:ext cx="2472300" cy="5391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600"/>
              <a:t>д</a:t>
            </a:r>
            <a:r>
              <a:rPr b="1" lang="ru" sz="1600"/>
              <a:t>оброта</a:t>
            </a:r>
            <a:endParaRPr b="1" sz="1600"/>
          </a:p>
        </p:txBody>
      </p:sp>
      <p:sp>
        <p:nvSpPr>
          <p:cNvPr id="385" name="Google Shape;385;p39"/>
          <p:cNvSpPr/>
          <p:nvPr/>
        </p:nvSpPr>
        <p:spPr>
          <a:xfrm>
            <a:off x="985575" y="1746125"/>
            <a:ext cx="1971300" cy="5391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/>
              <a:t>уметь красиво писать и оформлять</a:t>
            </a:r>
            <a:endParaRPr b="1"/>
          </a:p>
        </p:txBody>
      </p:sp>
      <p:sp>
        <p:nvSpPr>
          <p:cNvPr id="386" name="Google Shape;386;p39"/>
          <p:cNvSpPr/>
          <p:nvPr/>
        </p:nvSpPr>
        <p:spPr>
          <a:xfrm>
            <a:off x="985575" y="3202550"/>
            <a:ext cx="1971300" cy="4701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600"/>
              <a:t>умение руководить</a:t>
            </a:r>
            <a:endParaRPr b="1" sz="1600"/>
          </a:p>
        </p:txBody>
      </p:sp>
      <p:sp>
        <p:nvSpPr>
          <p:cNvPr id="387" name="Google Shape;387;p39"/>
          <p:cNvSpPr/>
          <p:nvPr/>
        </p:nvSpPr>
        <p:spPr>
          <a:xfrm>
            <a:off x="3388025" y="2383050"/>
            <a:ext cx="2100300" cy="5391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500"/>
              <a:t>ответственность</a:t>
            </a:r>
            <a:endParaRPr b="1" sz="1500"/>
          </a:p>
        </p:txBody>
      </p:sp>
      <p:sp>
        <p:nvSpPr>
          <p:cNvPr id="388" name="Google Shape;388;p39"/>
          <p:cNvSpPr/>
          <p:nvPr/>
        </p:nvSpPr>
        <p:spPr>
          <a:xfrm>
            <a:off x="3388025" y="3079525"/>
            <a:ext cx="2100300" cy="5391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/>
              <a:t>целеустремленность</a:t>
            </a:r>
            <a:endParaRPr b="1"/>
          </a:p>
        </p:txBody>
      </p:sp>
      <p:sp>
        <p:nvSpPr>
          <p:cNvPr id="389" name="Google Shape;389;p39"/>
          <p:cNvSpPr/>
          <p:nvPr/>
        </p:nvSpPr>
        <p:spPr>
          <a:xfrm>
            <a:off x="3295525" y="1721075"/>
            <a:ext cx="2166000" cy="5391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/>
              <a:t>организованность</a:t>
            </a:r>
            <a:endParaRPr b="1"/>
          </a:p>
        </p:txBody>
      </p:sp>
      <p:sp>
        <p:nvSpPr>
          <p:cNvPr id="390" name="Google Shape;390;p39"/>
          <p:cNvSpPr/>
          <p:nvPr/>
        </p:nvSpPr>
        <p:spPr>
          <a:xfrm>
            <a:off x="985575" y="3871025"/>
            <a:ext cx="1971300" cy="4701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600"/>
              <a:t>уметь хвалиться</a:t>
            </a:r>
            <a:endParaRPr b="1" sz="1600"/>
          </a:p>
        </p:txBody>
      </p:sp>
      <p:sp>
        <p:nvSpPr>
          <p:cNvPr id="391" name="Google Shape;391;p39"/>
          <p:cNvSpPr/>
          <p:nvPr/>
        </p:nvSpPr>
        <p:spPr>
          <a:xfrm>
            <a:off x="3388025" y="3772925"/>
            <a:ext cx="2100300" cy="5391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600"/>
              <a:t>болтливость</a:t>
            </a:r>
            <a:endParaRPr b="1" sz="16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40"/>
          <p:cNvSpPr/>
          <p:nvPr/>
        </p:nvSpPr>
        <p:spPr>
          <a:xfrm>
            <a:off x="0" y="0"/>
            <a:ext cx="9144000" cy="5143500"/>
          </a:xfrm>
          <a:prstGeom prst="bevel">
            <a:avLst>
              <a:gd fmla="val 12500" name="adj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7" name="Google Shape;397;p40"/>
          <p:cNvSpPr txBox="1"/>
          <p:nvPr>
            <p:ph type="title"/>
          </p:nvPr>
        </p:nvSpPr>
        <p:spPr>
          <a:xfrm>
            <a:off x="4013700" y="87300"/>
            <a:ext cx="5130300" cy="47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" sz="1700">
                <a:solidFill>
                  <a:srgbClr val="000000"/>
                </a:solidFill>
              </a:rPr>
              <a:t>Ежедневно с РДШ</a:t>
            </a:r>
            <a:endParaRPr b="1" i="1" sz="1700">
              <a:solidFill>
                <a:srgbClr val="000000"/>
              </a:solidFill>
            </a:endParaRPr>
          </a:p>
        </p:txBody>
      </p:sp>
      <p:sp>
        <p:nvSpPr>
          <p:cNvPr id="398" name="Google Shape;398;p40"/>
          <p:cNvSpPr txBox="1"/>
          <p:nvPr>
            <p:ph idx="1" type="body"/>
          </p:nvPr>
        </p:nvSpPr>
        <p:spPr>
          <a:xfrm>
            <a:off x="671475" y="644700"/>
            <a:ext cx="7601100" cy="3924300"/>
          </a:xfrm>
          <a:prstGeom prst="rect">
            <a:avLst/>
          </a:prstGeom>
          <a:solidFill>
            <a:srgbClr val="FFE599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399" name="Google Shape;399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57709" y="0"/>
            <a:ext cx="859590" cy="64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0" name="Google Shape;400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34748" y="2360725"/>
            <a:ext cx="2100400" cy="2303141"/>
          </a:xfrm>
          <a:prstGeom prst="rect">
            <a:avLst/>
          </a:prstGeom>
          <a:noFill/>
          <a:ln>
            <a:noFill/>
          </a:ln>
        </p:spPr>
      </p:pic>
      <p:sp>
        <p:nvSpPr>
          <p:cNvPr id="401" name="Google Shape;401;p40"/>
          <p:cNvSpPr txBox="1"/>
          <p:nvPr/>
        </p:nvSpPr>
        <p:spPr>
          <a:xfrm>
            <a:off x="671475" y="141025"/>
            <a:ext cx="7338000" cy="11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900">
                <a:solidFill>
                  <a:srgbClr val="980000"/>
                </a:solidFill>
              </a:rPr>
              <a:t>ЧЕТВЁРТЫЙ УРОВЕНЬ</a:t>
            </a:r>
            <a:endParaRPr b="1" sz="1900">
              <a:solidFill>
                <a:srgbClr val="980000"/>
              </a:solidFill>
            </a:endParaRPr>
          </a:p>
        </p:txBody>
      </p:sp>
      <p:pic>
        <p:nvPicPr>
          <p:cNvPr id="402" name="Google Shape;402;p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1475" y="1027500"/>
            <a:ext cx="4441275" cy="3541500"/>
          </a:xfrm>
          <a:prstGeom prst="rect">
            <a:avLst/>
          </a:prstGeom>
          <a:noFill/>
          <a:ln>
            <a:noFill/>
          </a:ln>
        </p:spPr>
      </p:pic>
      <p:sp>
        <p:nvSpPr>
          <p:cNvPr id="403" name="Google Shape;403;p40"/>
          <p:cNvSpPr/>
          <p:nvPr/>
        </p:nvSpPr>
        <p:spPr>
          <a:xfrm>
            <a:off x="5112750" y="1141575"/>
            <a:ext cx="3957600" cy="1299300"/>
          </a:xfrm>
          <a:prstGeom prst="wedgeRoundRectCallout">
            <a:avLst>
              <a:gd fmla="val -20833" name="adj1"/>
              <a:gd fmla="val 62500" name="adj2"/>
              <a:gd fmla="val 0" name="adj3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ДОРОГИЕ РЕБЯТА! Я ХОЧУ ВАМ ПОДАРИТЬ ВОЛШЕБНЫЙ ИНСТРУМЕНТ - КАЛЕЙДОСКОП. С ЕГО ПОМОЩЬЮ ВЫ СМОЖЕТЕ РАССМОТРЕТЬ ВОКРУГ СЕБЯ МНОГО ВАЖНЫХ ДОБРЫХ ДЕЛ.ДАВАЙТЕ НАЧНЁМ ВМЕСТЕ! </a:t>
            </a:r>
            <a:endParaRPr/>
          </a:p>
        </p:txBody>
      </p:sp>
      <p:sp>
        <p:nvSpPr>
          <p:cNvPr id="404" name="Google Shape;404;p40"/>
          <p:cNvSpPr/>
          <p:nvPr/>
        </p:nvSpPr>
        <p:spPr>
          <a:xfrm>
            <a:off x="1396675" y="671475"/>
            <a:ext cx="6432600" cy="470100"/>
          </a:xfrm>
          <a:prstGeom prst="roundRect">
            <a:avLst>
              <a:gd fmla="val 16667" name="adj"/>
            </a:avLst>
          </a:prstGeom>
          <a:solidFill>
            <a:srgbClr val="EAD1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900"/>
              <a:t>К</a:t>
            </a:r>
            <a:r>
              <a:rPr b="1" lang="ru" sz="1900"/>
              <a:t>АЛЕЙДОСКОП ДОБРЫХ ДЕЛ</a:t>
            </a:r>
            <a:endParaRPr b="1" sz="19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41"/>
          <p:cNvSpPr/>
          <p:nvPr/>
        </p:nvSpPr>
        <p:spPr>
          <a:xfrm>
            <a:off x="-53725" y="0"/>
            <a:ext cx="9197700" cy="5143500"/>
          </a:xfrm>
          <a:prstGeom prst="bevel">
            <a:avLst>
              <a:gd fmla="val 12500" name="adj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0" name="Google Shape;410;p41"/>
          <p:cNvSpPr txBox="1"/>
          <p:nvPr>
            <p:ph type="title"/>
          </p:nvPr>
        </p:nvSpPr>
        <p:spPr>
          <a:xfrm>
            <a:off x="4013700" y="87300"/>
            <a:ext cx="5130300" cy="47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" sz="1700">
                <a:solidFill>
                  <a:srgbClr val="000000"/>
                </a:solidFill>
              </a:rPr>
              <a:t>Ежедневно с РДШ</a:t>
            </a:r>
            <a:endParaRPr b="1" i="1" sz="1700">
              <a:solidFill>
                <a:srgbClr val="000000"/>
              </a:solidFill>
            </a:endParaRPr>
          </a:p>
        </p:txBody>
      </p:sp>
      <p:sp>
        <p:nvSpPr>
          <p:cNvPr id="411" name="Google Shape;411;p41"/>
          <p:cNvSpPr txBox="1"/>
          <p:nvPr>
            <p:ph idx="1" type="body"/>
          </p:nvPr>
        </p:nvSpPr>
        <p:spPr>
          <a:xfrm>
            <a:off x="671475" y="644700"/>
            <a:ext cx="7601100" cy="3924300"/>
          </a:xfrm>
          <a:prstGeom prst="rect">
            <a:avLst/>
          </a:prstGeom>
          <a:solidFill>
            <a:srgbClr val="FFE599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412" name="Google Shape;412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57709" y="0"/>
            <a:ext cx="859590" cy="644700"/>
          </a:xfrm>
          <a:prstGeom prst="rect">
            <a:avLst/>
          </a:prstGeom>
          <a:noFill/>
          <a:ln>
            <a:noFill/>
          </a:ln>
        </p:spPr>
      </p:pic>
      <p:sp>
        <p:nvSpPr>
          <p:cNvPr id="413" name="Google Shape;413;p41"/>
          <p:cNvSpPr txBox="1"/>
          <p:nvPr/>
        </p:nvSpPr>
        <p:spPr>
          <a:xfrm>
            <a:off x="913200" y="174575"/>
            <a:ext cx="73380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900">
                <a:solidFill>
                  <a:srgbClr val="990000"/>
                </a:solidFill>
                <a:latin typeface="Calibri"/>
                <a:ea typeface="Calibri"/>
                <a:cs typeface="Calibri"/>
                <a:sym typeface="Calibri"/>
              </a:rPr>
              <a:t>ЧЕТВЁРТЫЙ УРОВЕНЬ</a:t>
            </a:r>
            <a:endParaRPr b="1" sz="1900">
              <a:solidFill>
                <a:srgbClr val="99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14" name="Google Shape;414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1475" y="644700"/>
            <a:ext cx="6058199" cy="4113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15" name="Google Shape;415;p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01898" y="2360725"/>
            <a:ext cx="2100400" cy="23031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/>
          <p:nvPr/>
        </p:nvSpPr>
        <p:spPr>
          <a:xfrm>
            <a:off x="-80575" y="0"/>
            <a:ext cx="9264900" cy="5143500"/>
          </a:xfrm>
          <a:prstGeom prst="bevel">
            <a:avLst>
              <a:gd fmla="val 12500" name="adj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15"/>
          <p:cNvSpPr txBox="1"/>
          <p:nvPr>
            <p:ph type="title"/>
          </p:nvPr>
        </p:nvSpPr>
        <p:spPr>
          <a:xfrm>
            <a:off x="4013700" y="87300"/>
            <a:ext cx="5130300" cy="47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" sz="1700">
                <a:solidFill>
                  <a:srgbClr val="000000"/>
                </a:solidFill>
              </a:rPr>
              <a:t>Ежедневно с РДШ</a:t>
            </a:r>
            <a:endParaRPr b="1" i="1" sz="1700">
              <a:solidFill>
                <a:srgbClr val="000000"/>
              </a:solidFill>
            </a:endParaRPr>
          </a:p>
        </p:txBody>
      </p:sp>
      <p:sp>
        <p:nvSpPr>
          <p:cNvPr id="76" name="Google Shape;76;p15"/>
          <p:cNvSpPr txBox="1"/>
          <p:nvPr>
            <p:ph idx="1" type="body"/>
          </p:nvPr>
        </p:nvSpPr>
        <p:spPr>
          <a:xfrm>
            <a:off x="577475" y="644700"/>
            <a:ext cx="7695000" cy="3924300"/>
          </a:xfrm>
          <a:prstGeom prst="rect">
            <a:avLst/>
          </a:prstGeom>
          <a:solidFill>
            <a:srgbClr val="FFE599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77" name="Google Shape;7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57709" y="0"/>
            <a:ext cx="859590" cy="644700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5"/>
          <p:cNvSpPr/>
          <p:nvPr/>
        </p:nvSpPr>
        <p:spPr>
          <a:xfrm>
            <a:off x="1101225" y="872925"/>
            <a:ext cx="6795300" cy="3236400"/>
          </a:xfrm>
          <a:prstGeom prst="wedgeRoundRectCallout">
            <a:avLst>
              <a:gd fmla="val -20833" name="adj1"/>
              <a:gd fmla="val 62500" name="adj2"/>
              <a:gd fmla="val 0" name="adj3"/>
            </a:avLst>
          </a:prstGeom>
          <a:solidFill>
            <a:srgbClr val="9FC5E8"/>
          </a:solidFill>
          <a:ln cap="flat" cmpd="sng" w="76200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ДОРОГОЙ ДРУГ!  </a:t>
            </a:r>
            <a:endParaRPr sz="17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7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Приглашаю тебя вступить в команду отважного героя и совершить увлекательное путешествие с творческими заданиями различного уровня. Пройдя все испытания вместе со своей командой, надеюсь ты научишься дружить по-настоящему, оказывать помощь нуждающимся, бережно относиться к природе и её ресурсам! ЖЕЛАЮ УДАЧИ!!!</a:t>
            </a:r>
            <a:endParaRPr sz="2000"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42"/>
          <p:cNvSpPr/>
          <p:nvPr/>
        </p:nvSpPr>
        <p:spPr>
          <a:xfrm>
            <a:off x="-53725" y="0"/>
            <a:ext cx="9197700" cy="5143500"/>
          </a:xfrm>
          <a:prstGeom prst="bevel">
            <a:avLst>
              <a:gd fmla="val 12500" name="adj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1" name="Google Shape;421;p42"/>
          <p:cNvSpPr txBox="1"/>
          <p:nvPr>
            <p:ph type="title"/>
          </p:nvPr>
        </p:nvSpPr>
        <p:spPr>
          <a:xfrm>
            <a:off x="4013700" y="87300"/>
            <a:ext cx="5130300" cy="47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" sz="1700">
                <a:solidFill>
                  <a:srgbClr val="000000"/>
                </a:solidFill>
              </a:rPr>
              <a:t>Ежедневно с РДШ</a:t>
            </a:r>
            <a:endParaRPr b="1" i="1" sz="1700">
              <a:solidFill>
                <a:srgbClr val="000000"/>
              </a:solidFill>
            </a:endParaRPr>
          </a:p>
        </p:txBody>
      </p:sp>
      <p:sp>
        <p:nvSpPr>
          <p:cNvPr id="422" name="Google Shape;422;p42"/>
          <p:cNvSpPr txBox="1"/>
          <p:nvPr>
            <p:ph idx="1" type="body"/>
          </p:nvPr>
        </p:nvSpPr>
        <p:spPr>
          <a:xfrm>
            <a:off x="671475" y="644700"/>
            <a:ext cx="7601100" cy="3924300"/>
          </a:xfrm>
          <a:prstGeom prst="rect">
            <a:avLst/>
          </a:prstGeom>
          <a:solidFill>
            <a:srgbClr val="FFE599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423" name="Google Shape;423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57709" y="0"/>
            <a:ext cx="859590" cy="644700"/>
          </a:xfrm>
          <a:prstGeom prst="rect">
            <a:avLst/>
          </a:prstGeom>
          <a:noFill/>
          <a:ln>
            <a:noFill/>
          </a:ln>
        </p:spPr>
      </p:pic>
      <p:sp>
        <p:nvSpPr>
          <p:cNvPr id="424" name="Google Shape;424;p42"/>
          <p:cNvSpPr/>
          <p:nvPr/>
        </p:nvSpPr>
        <p:spPr>
          <a:xfrm>
            <a:off x="806700" y="725200"/>
            <a:ext cx="6364800" cy="23031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1600">
                <a:solidFill>
                  <a:srgbClr val="990000"/>
                </a:solidFill>
              </a:rPr>
              <a:t> </a:t>
            </a:r>
            <a:r>
              <a:rPr b="1" lang="ru" sz="1900">
                <a:solidFill>
                  <a:srgbClr val="990000"/>
                </a:solidFill>
              </a:rPr>
              <a:t> «Зашифрованное слово»</a:t>
            </a:r>
            <a:endParaRPr b="1" sz="1900">
              <a:solidFill>
                <a:srgbClr val="99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1900">
                <a:solidFill>
                  <a:srgbClr val="990000"/>
                </a:solidFill>
              </a:rPr>
              <a:t> </a:t>
            </a:r>
            <a:r>
              <a:rPr b="1" lang="ru" sz="1700">
                <a:solidFill>
                  <a:schemeClr val="dk1"/>
                </a:solidFill>
              </a:rPr>
              <a:t>Сейчас перед вами появятся различные изображения. От названия каждого из них возьмите первую букву так, чтобы сложилось слово. Одна буква – не будет вам известна, вместо нее стоит вопросительный знак, и ее вам предстоит отгадать самостоятельно. </a:t>
            </a:r>
            <a:endParaRPr b="1" sz="1700">
              <a:solidFill>
                <a:srgbClr val="FF0000"/>
              </a:solidFill>
            </a:endParaRPr>
          </a:p>
        </p:txBody>
      </p:sp>
      <p:sp>
        <p:nvSpPr>
          <p:cNvPr id="425" name="Google Shape;425;p42"/>
          <p:cNvSpPr txBox="1"/>
          <p:nvPr/>
        </p:nvSpPr>
        <p:spPr>
          <a:xfrm>
            <a:off x="913200" y="174575"/>
            <a:ext cx="73380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900">
                <a:solidFill>
                  <a:srgbClr val="990000"/>
                </a:solidFill>
                <a:latin typeface="Calibri"/>
                <a:ea typeface="Calibri"/>
                <a:cs typeface="Calibri"/>
                <a:sym typeface="Calibri"/>
              </a:rPr>
              <a:t>ЧЕТВЁРТЫЙ УРОВЕНЬ</a:t>
            </a:r>
            <a:endParaRPr b="1" sz="1900">
              <a:solidFill>
                <a:srgbClr val="99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26" name="Google Shape;426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01898" y="2360725"/>
            <a:ext cx="2100400" cy="23031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43"/>
          <p:cNvSpPr/>
          <p:nvPr/>
        </p:nvSpPr>
        <p:spPr>
          <a:xfrm>
            <a:off x="-20100" y="0"/>
            <a:ext cx="9144000" cy="5143500"/>
          </a:xfrm>
          <a:prstGeom prst="bevel">
            <a:avLst>
              <a:gd fmla="val 12500" name="adj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2" name="Google Shape;432;p43"/>
          <p:cNvSpPr txBox="1"/>
          <p:nvPr>
            <p:ph type="title"/>
          </p:nvPr>
        </p:nvSpPr>
        <p:spPr>
          <a:xfrm>
            <a:off x="4198475" y="1566375"/>
            <a:ext cx="5130300" cy="47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" sz="1700">
                <a:solidFill>
                  <a:srgbClr val="000000"/>
                </a:solidFill>
              </a:rPr>
              <a:t>Ежедневно с РДШ</a:t>
            </a:r>
            <a:endParaRPr b="1" i="1" sz="1700">
              <a:solidFill>
                <a:srgbClr val="000000"/>
              </a:solidFill>
            </a:endParaRPr>
          </a:p>
        </p:txBody>
      </p:sp>
      <p:sp>
        <p:nvSpPr>
          <p:cNvPr id="433" name="Google Shape;433;p43"/>
          <p:cNvSpPr txBox="1"/>
          <p:nvPr>
            <p:ph idx="1" type="body"/>
          </p:nvPr>
        </p:nvSpPr>
        <p:spPr>
          <a:xfrm>
            <a:off x="671475" y="644700"/>
            <a:ext cx="7601100" cy="3924300"/>
          </a:xfrm>
          <a:prstGeom prst="rect">
            <a:avLst/>
          </a:prstGeom>
          <a:solidFill>
            <a:srgbClr val="FFE599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434" name="Google Shape;434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57709" y="0"/>
            <a:ext cx="859590" cy="64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5" name="Google Shape;435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6850" y="1566375"/>
            <a:ext cx="1595075" cy="1048032"/>
          </a:xfrm>
          <a:prstGeom prst="rect">
            <a:avLst/>
          </a:prstGeom>
          <a:noFill/>
          <a:ln>
            <a:noFill/>
          </a:ln>
        </p:spPr>
      </p:pic>
      <p:pic>
        <p:nvPicPr>
          <p:cNvPr id="436" name="Google Shape;436;p4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91925" y="1477599"/>
            <a:ext cx="1249152" cy="113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7" name="Google Shape;437;p4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565800" y="1487596"/>
            <a:ext cx="1595068" cy="1205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8" name="Google Shape;438;p4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285600" y="1477600"/>
            <a:ext cx="1346700" cy="1205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39" name="Google Shape;439;p4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713313" y="1521988"/>
            <a:ext cx="859600" cy="1048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0" name="Google Shape;440;p43"/>
          <p:cNvPicPr preferRelativeResize="0"/>
          <p:nvPr/>
        </p:nvPicPr>
        <p:blipFill rotWithShape="1">
          <a:blip r:embed="rId9">
            <a:alphaModFix/>
          </a:blip>
          <a:srcRect b="29775" l="0" r="4324" t="0"/>
          <a:stretch/>
        </p:blipFill>
        <p:spPr>
          <a:xfrm>
            <a:off x="7653925" y="1477600"/>
            <a:ext cx="1249149" cy="938699"/>
          </a:xfrm>
          <a:prstGeom prst="rect">
            <a:avLst/>
          </a:prstGeom>
          <a:noFill/>
          <a:ln>
            <a:noFill/>
          </a:ln>
        </p:spPr>
      </p:pic>
      <p:sp>
        <p:nvSpPr>
          <p:cNvPr id="441" name="Google Shape;441;p43"/>
          <p:cNvSpPr/>
          <p:nvPr/>
        </p:nvSpPr>
        <p:spPr>
          <a:xfrm>
            <a:off x="852900" y="462000"/>
            <a:ext cx="4691100" cy="9387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/>
              <a:t>РАСШИФРУЙТЕ СЛОВО</a:t>
            </a:r>
            <a:endParaRPr b="1" sz="2400"/>
          </a:p>
        </p:txBody>
      </p:sp>
      <p:pic>
        <p:nvPicPr>
          <p:cNvPr id="442" name="Google Shape;442;p4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534748" y="2360725"/>
            <a:ext cx="2100400" cy="23031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44"/>
          <p:cNvSpPr/>
          <p:nvPr/>
        </p:nvSpPr>
        <p:spPr>
          <a:xfrm>
            <a:off x="0" y="0"/>
            <a:ext cx="9144000" cy="5143500"/>
          </a:xfrm>
          <a:prstGeom prst="bevel">
            <a:avLst>
              <a:gd fmla="val 12500" name="adj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8" name="Google Shape;448;p44"/>
          <p:cNvSpPr txBox="1"/>
          <p:nvPr>
            <p:ph type="title"/>
          </p:nvPr>
        </p:nvSpPr>
        <p:spPr>
          <a:xfrm>
            <a:off x="4013700" y="87300"/>
            <a:ext cx="5130300" cy="47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" sz="1700">
                <a:solidFill>
                  <a:srgbClr val="000000"/>
                </a:solidFill>
              </a:rPr>
              <a:t>Ежедневно с РДШ</a:t>
            </a:r>
            <a:endParaRPr b="1" i="1" sz="1700">
              <a:solidFill>
                <a:srgbClr val="000000"/>
              </a:solidFill>
            </a:endParaRPr>
          </a:p>
        </p:txBody>
      </p:sp>
      <p:sp>
        <p:nvSpPr>
          <p:cNvPr id="449" name="Google Shape;449;p44"/>
          <p:cNvSpPr txBox="1"/>
          <p:nvPr>
            <p:ph idx="1" type="body"/>
          </p:nvPr>
        </p:nvSpPr>
        <p:spPr>
          <a:xfrm>
            <a:off x="671475" y="644700"/>
            <a:ext cx="7601100" cy="3924300"/>
          </a:xfrm>
          <a:prstGeom prst="rect">
            <a:avLst/>
          </a:prstGeom>
          <a:solidFill>
            <a:srgbClr val="FFE599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450" name="Google Shape;450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57709" y="0"/>
            <a:ext cx="859590" cy="64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1" name="Google Shape;451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34748" y="2360725"/>
            <a:ext cx="2100400" cy="2303141"/>
          </a:xfrm>
          <a:prstGeom prst="rect">
            <a:avLst/>
          </a:prstGeom>
          <a:noFill/>
          <a:ln>
            <a:noFill/>
          </a:ln>
        </p:spPr>
      </p:pic>
      <p:sp>
        <p:nvSpPr>
          <p:cNvPr id="452" name="Google Shape;452;p44"/>
          <p:cNvSpPr/>
          <p:nvPr/>
        </p:nvSpPr>
        <p:spPr>
          <a:xfrm>
            <a:off x="2109750" y="739175"/>
            <a:ext cx="4158000" cy="1397400"/>
          </a:xfrm>
          <a:prstGeom prst="rect">
            <a:avLst/>
          </a:prstGeom>
          <a:solidFill>
            <a:schemeClr val="lt2"/>
          </a:solidFill>
          <a:ln cap="flat" cmpd="sng" w="76200">
            <a:solidFill>
              <a:srgbClr val="3D85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7100">
                <a:solidFill>
                  <a:srgbClr val="CC0000"/>
                </a:solidFill>
              </a:rPr>
              <a:t>ДРУЖБА  </a:t>
            </a:r>
            <a:endParaRPr b="1" sz="7100">
              <a:solidFill>
                <a:srgbClr val="CC0000"/>
              </a:solidFill>
            </a:endParaRPr>
          </a:p>
        </p:txBody>
      </p:sp>
      <p:pic>
        <p:nvPicPr>
          <p:cNvPr id="453" name="Google Shape;453;p4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26850" y="2318350"/>
            <a:ext cx="3594249" cy="2220575"/>
          </a:xfrm>
          <a:prstGeom prst="rect">
            <a:avLst/>
          </a:prstGeom>
          <a:noFill/>
          <a:ln cap="flat" cmpd="sng" w="76200">
            <a:solidFill>
              <a:srgbClr val="1155CC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45"/>
          <p:cNvSpPr/>
          <p:nvPr/>
        </p:nvSpPr>
        <p:spPr>
          <a:xfrm>
            <a:off x="0" y="0"/>
            <a:ext cx="9144000" cy="5143500"/>
          </a:xfrm>
          <a:prstGeom prst="bevel">
            <a:avLst>
              <a:gd fmla="val 12500" name="adj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9" name="Google Shape;459;p45"/>
          <p:cNvSpPr txBox="1"/>
          <p:nvPr>
            <p:ph type="title"/>
          </p:nvPr>
        </p:nvSpPr>
        <p:spPr>
          <a:xfrm>
            <a:off x="4013700" y="87300"/>
            <a:ext cx="5130300" cy="47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" sz="1700">
                <a:solidFill>
                  <a:srgbClr val="000000"/>
                </a:solidFill>
              </a:rPr>
              <a:t>Ежедневно с РДШ</a:t>
            </a:r>
            <a:endParaRPr b="1" i="1" sz="1700">
              <a:solidFill>
                <a:srgbClr val="000000"/>
              </a:solidFill>
            </a:endParaRPr>
          </a:p>
        </p:txBody>
      </p:sp>
      <p:sp>
        <p:nvSpPr>
          <p:cNvPr id="460" name="Google Shape;460;p45"/>
          <p:cNvSpPr txBox="1"/>
          <p:nvPr>
            <p:ph idx="1" type="body"/>
          </p:nvPr>
        </p:nvSpPr>
        <p:spPr>
          <a:xfrm>
            <a:off x="671475" y="644700"/>
            <a:ext cx="7601100" cy="3924300"/>
          </a:xfrm>
          <a:prstGeom prst="rect">
            <a:avLst/>
          </a:prstGeom>
          <a:solidFill>
            <a:srgbClr val="FFE599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461" name="Google Shape;461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57709" y="0"/>
            <a:ext cx="859590" cy="64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2" name="Google Shape;462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89325" y="557400"/>
            <a:ext cx="5853028" cy="4106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3" name="Google Shape;463;p4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16098" y="2265850"/>
            <a:ext cx="2100400" cy="2303141"/>
          </a:xfrm>
          <a:prstGeom prst="rect">
            <a:avLst/>
          </a:prstGeom>
          <a:noFill/>
          <a:ln>
            <a:noFill/>
          </a:ln>
        </p:spPr>
      </p:pic>
      <p:pic>
        <p:nvPicPr>
          <p:cNvPr id="464" name="Google Shape;464;p4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0"/>
            <a:ext cx="1684950" cy="1478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46"/>
          <p:cNvSpPr/>
          <p:nvPr/>
        </p:nvSpPr>
        <p:spPr>
          <a:xfrm>
            <a:off x="0" y="0"/>
            <a:ext cx="9184200" cy="5143500"/>
          </a:xfrm>
          <a:prstGeom prst="bevel">
            <a:avLst>
              <a:gd fmla="val 12500" name="adj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0" name="Google Shape;470;p46"/>
          <p:cNvSpPr txBox="1"/>
          <p:nvPr>
            <p:ph type="title"/>
          </p:nvPr>
        </p:nvSpPr>
        <p:spPr>
          <a:xfrm>
            <a:off x="4013700" y="87300"/>
            <a:ext cx="5130300" cy="47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" sz="1700">
                <a:solidFill>
                  <a:srgbClr val="000000"/>
                </a:solidFill>
              </a:rPr>
              <a:t>Ежедневно с РДШ</a:t>
            </a:r>
            <a:endParaRPr b="1" i="1" sz="1700">
              <a:solidFill>
                <a:srgbClr val="000000"/>
              </a:solidFill>
            </a:endParaRPr>
          </a:p>
        </p:txBody>
      </p:sp>
      <p:sp>
        <p:nvSpPr>
          <p:cNvPr id="471" name="Google Shape;471;p46"/>
          <p:cNvSpPr txBox="1"/>
          <p:nvPr>
            <p:ph idx="1" type="body"/>
          </p:nvPr>
        </p:nvSpPr>
        <p:spPr>
          <a:xfrm>
            <a:off x="671475" y="644700"/>
            <a:ext cx="7601100" cy="3924300"/>
          </a:xfrm>
          <a:prstGeom prst="rect">
            <a:avLst/>
          </a:prstGeom>
          <a:solidFill>
            <a:srgbClr val="FFE599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472" name="Google Shape;472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57709" y="0"/>
            <a:ext cx="859590" cy="64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3" name="Google Shape;473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34748" y="2360725"/>
            <a:ext cx="2100400" cy="2303141"/>
          </a:xfrm>
          <a:prstGeom prst="rect">
            <a:avLst/>
          </a:prstGeom>
          <a:noFill/>
          <a:ln>
            <a:noFill/>
          </a:ln>
        </p:spPr>
      </p:pic>
      <p:sp>
        <p:nvSpPr>
          <p:cNvPr id="474" name="Google Shape;474;p46"/>
          <p:cNvSpPr/>
          <p:nvPr/>
        </p:nvSpPr>
        <p:spPr>
          <a:xfrm>
            <a:off x="1114625" y="725200"/>
            <a:ext cx="5532900" cy="3924300"/>
          </a:xfrm>
          <a:prstGeom prst="wedgeRoundRectCallout">
            <a:avLst>
              <a:gd fmla="val -20833" name="adj1"/>
              <a:gd fmla="val 62500" name="adj2"/>
              <a:gd fmla="val 0" name="adj3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" sz="1800"/>
              <a:t>ДОРОГИЕ ДРУЗЬЯ!</a:t>
            </a:r>
            <a:endParaRPr b="1" i="1"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" sz="1800"/>
              <a:t>Поздравляю! Вы успешно прошли все уровни.Вместе мы заглянули в калейдоскоп нашей жизни и увидели сколько интересных событий, добрых дел  и друзей вокруг нас! Как прекрасна жизнь и как ждёт нашей защиты мир живой природы! Давайте дружить и быть рядом с теми кому нужна помощь! Я тоже решил стать участником РДШ.</a:t>
            </a:r>
            <a:endParaRPr b="1" i="1"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" sz="1800"/>
              <a:t>До скорой встречи,  ваш  Добрыня.</a:t>
            </a:r>
            <a:endParaRPr b="1" i="1" sz="180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47"/>
          <p:cNvSpPr/>
          <p:nvPr/>
        </p:nvSpPr>
        <p:spPr>
          <a:xfrm>
            <a:off x="-80575" y="0"/>
            <a:ext cx="9264900" cy="5143500"/>
          </a:xfrm>
          <a:prstGeom prst="bevel">
            <a:avLst>
              <a:gd fmla="val 12500" name="adj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0" name="Google Shape;480;p47"/>
          <p:cNvSpPr txBox="1"/>
          <p:nvPr>
            <p:ph type="title"/>
          </p:nvPr>
        </p:nvSpPr>
        <p:spPr>
          <a:xfrm>
            <a:off x="4013700" y="87300"/>
            <a:ext cx="5130300" cy="47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" sz="1700">
                <a:solidFill>
                  <a:srgbClr val="000000"/>
                </a:solidFill>
              </a:rPr>
              <a:t>Ежедневно с РДШ</a:t>
            </a:r>
            <a:endParaRPr b="1" i="1" sz="1700">
              <a:solidFill>
                <a:srgbClr val="000000"/>
              </a:solidFill>
            </a:endParaRPr>
          </a:p>
        </p:txBody>
      </p:sp>
      <p:sp>
        <p:nvSpPr>
          <p:cNvPr id="481" name="Google Shape;481;p47"/>
          <p:cNvSpPr txBox="1"/>
          <p:nvPr>
            <p:ph idx="1" type="body"/>
          </p:nvPr>
        </p:nvSpPr>
        <p:spPr>
          <a:xfrm>
            <a:off x="671475" y="644700"/>
            <a:ext cx="7896600" cy="3924300"/>
          </a:xfrm>
          <a:prstGeom prst="rect">
            <a:avLst/>
          </a:prstGeom>
          <a:solidFill>
            <a:srgbClr val="FFE599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482" name="Google Shape;482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57709" y="0"/>
            <a:ext cx="859590" cy="64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3" name="Google Shape;483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95575" y="1479425"/>
            <a:ext cx="2100400" cy="3022425"/>
          </a:xfrm>
          <a:prstGeom prst="rect">
            <a:avLst/>
          </a:prstGeom>
          <a:noFill/>
          <a:ln>
            <a:noFill/>
          </a:ln>
        </p:spPr>
      </p:pic>
      <p:sp>
        <p:nvSpPr>
          <p:cNvPr id="484" name="Google Shape;484;p47"/>
          <p:cNvSpPr/>
          <p:nvPr/>
        </p:nvSpPr>
        <p:spPr>
          <a:xfrm>
            <a:off x="1105375" y="829588"/>
            <a:ext cx="6746863" cy="574799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CC0000"/>
                </a:solidFill>
                <a:latin typeface="Arial"/>
              </a:rPr>
              <a:t>СПАСИБО ЗА ВНИМАНИЕ!</a:t>
            </a:r>
          </a:p>
        </p:txBody>
      </p:sp>
      <p:pic>
        <p:nvPicPr>
          <p:cNvPr id="485" name="Google Shape;485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60725" y="1799550"/>
            <a:ext cx="626700" cy="4701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486" name="Google Shape;486;p47"/>
          <p:cNvSpPr/>
          <p:nvPr/>
        </p:nvSpPr>
        <p:spPr>
          <a:xfrm flipH="1">
            <a:off x="1020650" y="1799550"/>
            <a:ext cx="2726100" cy="1611600"/>
          </a:xfrm>
          <a:prstGeom prst="cloudCallout">
            <a:avLst>
              <a:gd fmla="val -20833" name="adj1"/>
              <a:gd fmla="val 625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“Вместе, мы-сила!”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6"/>
          <p:cNvSpPr/>
          <p:nvPr/>
        </p:nvSpPr>
        <p:spPr>
          <a:xfrm>
            <a:off x="7075" y="0"/>
            <a:ext cx="9144000" cy="5143500"/>
          </a:xfrm>
          <a:prstGeom prst="bevel">
            <a:avLst>
              <a:gd fmla="val 12500" name="adj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16"/>
          <p:cNvSpPr txBox="1"/>
          <p:nvPr>
            <p:ph type="title"/>
          </p:nvPr>
        </p:nvSpPr>
        <p:spPr>
          <a:xfrm>
            <a:off x="4013700" y="87300"/>
            <a:ext cx="5130300" cy="47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" sz="1700">
                <a:solidFill>
                  <a:srgbClr val="000000"/>
                </a:solidFill>
              </a:rPr>
              <a:t>Ежедневно с РДШ</a:t>
            </a:r>
            <a:endParaRPr b="1" i="1" sz="1700">
              <a:solidFill>
                <a:srgbClr val="000000"/>
              </a:solidFill>
            </a:endParaRPr>
          </a:p>
        </p:txBody>
      </p:sp>
      <p:sp>
        <p:nvSpPr>
          <p:cNvPr id="85" name="Google Shape;85;p16"/>
          <p:cNvSpPr txBox="1"/>
          <p:nvPr>
            <p:ph idx="1" type="body"/>
          </p:nvPr>
        </p:nvSpPr>
        <p:spPr>
          <a:xfrm>
            <a:off x="678250" y="557400"/>
            <a:ext cx="7601100" cy="4179600"/>
          </a:xfrm>
          <a:prstGeom prst="rect">
            <a:avLst/>
          </a:prstGeom>
          <a:solidFill>
            <a:srgbClr val="FFE599"/>
          </a:soli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❖"/>
            </a:pPr>
            <a:r>
              <a:rPr b="1" lang="ru"/>
              <a:t>ПОДЕЛИТЕ КЛАСС НА  3 КОМАНДЫ      </a:t>
            </a:r>
            <a:endParaRPr b="1"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❖"/>
            </a:pPr>
            <a:r>
              <a:rPr b="1" lang="ru"/>
              <a:t>ПРИДУМАЙТЕ НАЗВАНИЕ КОМАНД          </a:t>
            </a:r>
            <a:endParaRPr b="1"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❖"/>
            </a:pPr>
            <a:r>
              <a:rPr b="1" lang="ru"/>
              <a:t>ВЫБЕРИТЕ КАПИТАНОВ                    </a:t>
            </a:r>
            <a:endParaRPr b="1"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❖"/>
            </a:pPr>
            <a:r>
              <a:rPr b="1" lang="ru"/>
              <a:t>ВЫБЕРИТЕ ЖЮРИ ИЗ ГОСТЕЙ      </a:t>
            </a:r>
            <a:endParaRPr b="1"/>
          </a:p>
        </p:txBody>
      </p:sp>
      <p:pic>
        <p:nvPicPr>
          <p:cNvPr id="86" name="Google Shape;8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57709" y="0"/>
            <a:ext cx="859590" cy="64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09200" y="923100"/>
            <a:ext cx="1446900" cy="771000"/>
          </a:xfrm>
          <a:prstGeom prst="flowChartAlternateProcess">
            <a:avLst/>
          </a:prstGeom>
          <a:noFill/>
          <a:ln cap="flat" cmpd="sng" w="38100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88" name="Google Shape;88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09200" y="2059800"/>
            <a:ext cx="1446900" cy="600000"/>
          </a:xfrm>
          <a:prstGeom prst="round2SameRect">
            <a:avLst>
              <a:gd fmla="val 16667" name="adj1"/>
              <a:gd fmla="val 0" name="adj2"/>
            </a:avLst>
          </a:prstGeom>
          <a:noFill/>
          <a:ln cap="flat" cmpd="sng" w="38100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89" name="Google Shape;89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609176" y="3025500"/>
            <a:ext cx="1446900" cy="771000"/>
          </a:xfrm>
          <a:prstGeom prst="round2SameRect">
            <a:avLst>
              <a:gd fmla="val 16667" name="adj1"/>
              <a:gd fmla="val 0" name="adj2"/>
            </a:avLst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90" name="Google Shape;90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709575" y="3966000"/>
            <a:ext cx="1446900" cy="771000"/>
          </a:xfrm>
          <a:prstGeom prst="round2SameRect">
            <a:avLst>
              <a:gd fmla="val 16667" name="adj1"/>
              <a:gd fmla="val 0" name="adj2"/>
            </a:avLst>
          </a:prstGeom>
          <a:noFill/>
          <a:ln cap="flat" cmpd="sng" w="28575">
            <a:solidFill>
              <a:srgbClr val="202122"/>
            </a:solidFill>
            <a:prstDash val="solid"/>
            <a:round/>
            <a:headEnd len="sm" w="sm" type="none"/>
            <a:tailEnd len="sm" w="sm" type="none"/>
          </a:ln>
        </p:spPr>
      </p:pic>
      <p:cxnSp>
        <p:nvCxnSpPr>
          <p:cNvPr id="91" name="Google Shape;91;p16"/>
          <p:cNvCxnSpPr>
            <a:endCxn id="87" idx="1"/>
          </p:cNvCxnSpPr>
          <p:nvPr/>
        </p:nvCxnSpPr>
        <p:spPr>
          <a:xfrm flipH="1" rot="10800000">
            <a:off x="5359000" y="1308600"/>
            <a:ext cx="250200" cy="300"/>
          </a:xfrm>
          <a:prstGeom prst="straightConnector1">
            <a:avLst/>
          </a:prstGeom>
          <a:noFill/>
          <a:ln cap="flat" cmpd="sng" w="38100">
            <a:solidFill>
              <a:srgbClr val="0B008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2" name="Google Shape;92;p16"/>
          <p:cNvCxnSpPr>
            <a:endCxn id="88" idx="2"/>
          </p:cNvCxnSpPr>
          <p:nvPr/>
        </p:nvCxnSpPr>
        <p:spPr>
          <a:xfrm flipH="1" rot="10800000">
            <a:off x="5359000" y="2359800"/>
            <a:ext cx="250200" cy="117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3" name="Google Shape;93;p16"/>
          <p:cNvCxnSpPr>
            <a:endCxn id="90" idx="2"/>
          </p:cNvCxnSpPr>
          <p:nvPr/>
        </p:nvCxnSpPr>
        <p:spPr>
          <a:xfrm flipH="1" rot="10800000">
            <a:off x="5220575" y="4351500"/>
            <a:ext cx="489000" cy="66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4" name="Google Shape;94;p16"/>
          <p:cNvCxnSpPr>
            <a:endCxn id="89" idx="2"/>
          </p:cNvCxnSpPr>
          <p:nvPr/>
        </p:nvCxnSpPr>
        <p:spPr>
          <a:xfrm>
            <a:off x="5097376" y="3357000"/>
            <a:ext cx="511800" cy="540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95" name="Google Shape;95;p16"/>
          <p:cNvSpPr/>
          <p:nvPr/>
        </p:nvSpPr>
        <p:spPr>
          <a:xfrm>
            <a:off x="426475" y="193850"/>
            <a:ext cx="3747900" cy="470100"/>
          </a:xfrm>
          <a:prstGeom prst="wedgeRectCallout">
            <a:avLst>
              <a:gd fmla="val -20833" name="adj1"/>
              <a:gd fmla="val 62500" name="adj2"/>
            </a:avLst>
          </a:prstGeom>
          <a:solidFill>
            <a:schemeClr val="lt2"/>
          </a:solidFill>
          <a:ln cap="flat" cmpd="sng" w="38100">
            <a:solidFill>
              <a:srgbClr val="20212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16"/>
          <p:cNvSpPr txBox="1"/>
          <p:nvPr/>
        </p:nvSpPr>
        <p:spPr>
          <a:xfrm>
            <a:off x="426475" y="155075"/>
            <a:ext cx="8038200" cy="64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700"/>
              <a:t>ОРГАНИЗАЦИОННЫЙ ЭТАП:</a:t>
            </a:r>
            <a:endParaRPr b="1" sz="17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7"/>
          <p:cNvSpPr/>
          <p:nvPr/>
        </p:nvSpPr>
        <p:spPr>
          <a:xfrm>
            <a:off x="-53725" y="0"/>
            <a:ext cx="9237900" cy="5143500"/>
          </a:xfrm>
          <a:prstGeom prst="bevel">
            <a:avLst>
              <a:gd fmla="val 12500" name="adj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17"/>
          <p:cNvSpPr txBox="1"/>
          <p:nvPr>
            <p:ph type="title"/>
          </p:nvPr>
        </p:nvSpPr>
        <p:spPr>
          <a:xfrm>
            <a:off x="4013700" y="87300"/>
            <a:ext cx="5130300" cy="47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" sz="1700">
                <a:solidFill>
                  <a:srgbClr val="000000"/>
                </a:solidFill>
              </a:rPr>
              <a:t>Ежедневно с РДШ</a:t>
            </a:r>
            <a:endParaRPr b="1" i="1" sz="1700">
              <a:solidFill>
                <a:srgbClr val="000000"/>
              </a:solidFill>
            </a:endParaRPr>
          </a:p>
        </p:txBody>
      </p:sp>
      <p:sp>
        <p:nvSpPr>
          <p:cNvPr id="103" name="Google Shape;103;p17"/>
          <p:cNvSpPr txBox="1"/>
          <p:nvPr>
            <p:ph idx="1" type="body"/>
          </p:nvPr>
        </p:nvSpPr>
        <p:spPr>
          <a:xfrm>
            <a:off x="671475" y="644700"/>
            <a:ext cx="7601100" cy="3924300"/>
          </a:xfrm>
          <a:prstGeom prst="rect">
            <a:avLst/>
          </a:prstGeom>
          <a:solidFill>
            <a:srgbClr val="FFE599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04" name="Google Shape;10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57709" y="0"/>
            <a:ext cx="859590" cy="6447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7"/>
          <p:cNvSpPr/>
          <p:nvPr/>
        </p:nvSpPr>
        <p:spPr>
          <a:xfrm>
            <a:off x="749550" y="778900"/>
            <a:ext cx="7308000" cy="792300"/>
          </a:xfrm>
          <a:prstGeom prst="wedgeRoundRectCallout">
            <a:avLst>
              <a:gd fmla="val -20833" name="adj1"/>
              <a:gd fmla="val 62500" name="adj2"/>
              <a:gd fmla="val 0" name="adj3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ru" sz="1700">
                <a:solidFill>
                  <a:srgbClr val="073763"/>
                </a:solidFill>
              </a:rPr>
              <a:t>Рассмотрите картину известного художника Виктора Васнецова.  Найдите и назовите самого доброго богатыря?</a:t>
            </a:r>
            <a:endParaRPr b="1" i="1" sz="2200">
              <a:solidFill>
                <a:srgbClr val="073763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06" name="Google Shape;106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79900" y="1709750"/>
            <a:ext cx="3908000" cy="2789125"/>
          </a:xfrm>
          <a:prstGeom prst="rect">
            <a:avLst/>
          </a:prstGeom>
          <a:noFill/>
          <a:ln cap="flat" cmpd="sng" w="38100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07" name="Google Shape;107;p17"/>
          <p:cNvSpPr txBox="1"/>
          <p:nvPr/>
        </p:nvSpPr>
        <p:spPr>
          <a:xfrm>
            <a:off x="633250" y="206775"/>
            <a:ext cx="2494200" cy="4701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100">
                <a:solidFill>
                  <a:srgbClr val="990000"/>
                </a:solidFill>
              </a:rPr>
              <a:t>1 УРОВЕНЬ</a:t>
            </a:r>
            <a:endParaRPr b="1" sz="2100">
              <a:solidFill>
                <a:srgbClr val="99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8"/>
          <p:cNvSpPr/>
          <p:nvPr/>
        </p:nvSpPr>
        <p:spPr>
          <a:xfrm>
            <a:off x="-53725" y="0"/>
            <a:ext cx="9197700" cy="5143500"/>
          </a:xfrm>
          <a:prstGeom prst="bevel">
            <a:avLst>
              <a:gd fmla="val 12500" name="adj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18"/>
          <p:cNvSpPr txBox="1"/>
          <p:nvPr>
            <p:ph type="title"/>
          </p:nvPr>
        </p:nvSpPr>
        <p:spPr>
          <a:xfrm>
            <a:off x="4013700" y="87300"/>
            <a:ext cx="5130300" cy="47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" sz="1700">
                <a:solidFill>
                  <a:srgbClr val="000000"/>
                </a:solidFill>
              </a:rPr>
              <a:t>Ежедневно с РДШ</a:t>
            </a:r>
            <a:endParaRPr b="1" i="1" sz="1700">
              <a:solidFill>
                <a:srgbClr val="000000"/>
              </a:solidFill>
            </a:endParaRPr>
          </a:p>
        </p:txBody>
      </p:sp>
      <p:sp>
        <p:nvSpPr>
          <p:cNvPr id="114" name="Google Shape;114;p18"/>
          <p:cNvSpPr txBox="1"/>
          <p:nvPr>
            <p:ph idx="1" type="body"/>
          </p:nvPr>
        </p:nvSpPr>
        <p:spPr>
          <a:xfrm>
            <a:off x="678250" y="644700"/>
            <a:ext cx="7601100" cy="3867600"/>
          </a:xfrm>
          <a:prstGeom prst="rect">
            <a:avLst/>
          </a:prstGeom>
          <a:solidFill>
            <a:srgbClr val="FFE599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15" name="Google Shape;11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57709" y="0"/>
            <a:ext cx="859590" cy="64470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8"/>
          <p:cNvSpPr/>
          <p:nvPr/>
        </p:nvSpPr>
        <p:spPr>
          <a:xfrm>
            <a:off x="792400" y="644700"/>
            <a:ext cx="7372800" cy="1984800"/>
          </a:xfrm>
          <a:prstGeom prst="wedgeRoundRectCallout">
            <a:avLst>
              <a:gd fmla="val -20833" name="adj1"/>
              <a:gd fmla="val 62500" name="adj2"/>
              <a:gd fmla="val 0" name="adj3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100">
                <a:solidFill>
                  <a:srgbClr val="073763"/>
                </a:solidFill>
              </a:rPr>
              <a:t>Привет, друзья!    Меня зовут </a:t>
            </a:r>
            <a:r>
              <a:rPr b="1" lang="ru" sz="2100">
                <a:solidFill>
                  <a:srgbClr val="073763"/>
                </a:solidFill>
              </a:rPr>
              <a:t>Добрыня. Моя Родина - Россия! Огромная страна и </a:t>
            </a:r>
            <a:r>
              <a:rPr b="1" lang="ru" sz="2100">
                <a:solidFill>
                  <a:srgbClr val="073763"/>
                </a:solidFill>
              </a:rPr>
              <a:t>сильная </a:t>
            </a:r>
            <a:r>
              <a:rPr b="1" lang="ru" sz="2100">
                <a:solidFill>
                  <a:srgbClr val="073763"/>
                </a:solidFill>
              </a:rPr>
              <a:t>держава.Думаю, вы тоже гордитесь ей, как и я!</a:t>
            </a:r>
            <a:endParaRPr b="1" sz="2100">
              <a:solidFill>
                <a:srgbClr val="07376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100">
                <a:solidFill>
                  <a:srgbClr val="073763"/>
                </a:solidFill>
              </a:rPr>
              <a:t>Я набираю ребят в свою дружину. Чтобы наша дружина была сплочённая и успешная, вам необходимо собрать слова из набора букв!</a:t>
            </a:r>
            <a:endParaRPr b="1" sz="2100">
              <a:solidFill>
                <a:srgbClr val="073763"/>
              </a:solidFill>
            </a:endParaRPr>
          </a:p>
        </p:txBody>
      </p:sp>
      <p:pic>
        <p:nvPicPr>
          <p:cNvPr id="117" name="Google Shape;117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10123" y="2716800"/>
            <a:ext cx="2100400" cy="2303141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8"/>
          <p:cNvSpPr/>
          <p:nvPr/>
        </p:nvSpPr>
        <p:spPr>
          <a:xfrm>
            <a:off x="913225" y="3437950"/>
            <a:ext cx="523800" cy="470100"/>
          </a:xfrm>
          <a:prstGeom prst="round2DiagRect">
            <a:avLst>
              <a:gd fmla="val 16667" name="adj1"/>
              <a:gd fmla="val 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200">
                <a:solidFill>
                  <a:schemeClr val="accent2"/>
                </a:solidFill>
              </a:rPr>
              <a:t>Б</a:t>
            </a:r>
            <a:endParaRPr b="1" sz="2200">
              <a:solidFill>
                <a:schemeClr val="accent2"/>
              </a:solidFill>
            </a:endParaRPr>
          </a:p>
        </p:txBody>
      </p:sp>
      <p:sp>
        <p:nvSpPr>
          <p:cNvPr id="119" name="Google Shape;119;p18"/>
          <p:cNvSpPr/>
          <p:nvPr/>
        </p:nvSpPr>
        <p:spPr>
          <a:xfrm>
            <a:off x="1669925" y="3437950"/>
            <a:ext cx="523800" cy="470100"/>
          </a:xfrm>
          <a:prstGeom prst="round2DiagRect">
            <a:avLst>
              <a:gd fmla="val 16667" name="adj1"/>
              <a:gd fmla="val 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200"/>
              <a:t>О</a:t>
            </a:r>
            <a:endParaRPr b="1" sz="2200"/>
          </a:p>
        </p:txBody>
      </p:sp>
      <p:sp>
        <p:nvSpPr>
          <p:cNvPr id="120" name="Google Shape;120;p18"/>
          <p:cNvSpPr/>
          <p:nvPr/>
        </p:nvSpPr>
        <p:spPr>
          <a:xfrm>
            <a:off x="2426625" y="3437950"/>
            <a:ext cx="523800" cy="470100"/>
          </a:xfrm>
          <a:prstGeom prst="round2DiagRect">
            <a:avLst>
              <a:gd fmla="val 16667" name="adj1"/>
              <a:gd fmla="val 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200"/>
              <a:t>Д</a:t>
            </a:r>
            <a:endParaRPr b="1" sz="2200"/>
          </a:p>
        </p:txBody>
      </p:sp>
      <p:sp>
        <p:nvSpPr>
          <p:cNvPr id="121" name="Google Shape;121;p18"/>
          <p:cNvSpPr/>
          <p:nvPr/>
        </p:nvSpPr>
        <p:spPr>
          <a:xfrm>
            <a:off x="3183325" y="3437950"/>
            <a:ext cx="523800" cy="470100"/>
          </a:xfrm>
          <a:prstGeom prst="round2DiagRect">
            <a:avLst>
              <a:gd fmla="val 16667" name="adj1"/>
              <a:gd fmla="val 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200"/>
              <a:t>Р</a:t>
            </a:r>
            <a:endParaRPr b="1" sz="2200"/>
          </a:p>
        </p:txBody>
      </p:sp>
      <p:sp>
        <p:nvSpPr>
          <p:cNvPr id="122" name="Google Shape;122;p18"/>
          <p:cNvSpPr/>
          <p:nvPr/>
        </p:nvSpPr>
        <p:spPr>
          <a:xfrm>
            <a:off x="3940025" y="3437925"/>
            <a:ext cx="523800" cy="470100"/>
          </a:xfrm>
          <a:prstGeom prst="round2DiagRect">
            <a:avLst>
              <a:gd fmla="val 16667" name="adj1"/>
              <a:gd fmla="val 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200"/>
              <a:t>О</a:t>
            </a:r>
            <a:endParaRPr b="1" sz="2200"/>
          </a:p>
        </p:txBody>
      </p:sp>
      <p:sp>
        <p:nvSpPr>
          <p:cNvPr id="123" name="Google Shape;123;p18"/>
          <p:cNvSpPr/>
          <p:nvPr/>
        </p:nvSpPr>
        <p:spPr>
          <a:xfrm>
            <a:off x="4696713" y="3437950"/>
            <a:ext cx="523800" cy="470100"/>
          </a:xfrm>
          <a:prstGeom prst="round2DiagRect">
            <a:avLst>
              <a:gd fmla="val 16667" name="adj1"/>
              <a:gd fmla="val 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200"/>
              <a:t>А</a:t>
            </a:r>
            <a:endParaRPr b="1" sz="3000"/>
          </a:p>
        </p:txBody>
      </p:sp>
      <p:sp>
        <p:nvSpPr>
          <p:cNvPr id="124" name="Google Shape;124;p18"/>
          <p:cNvSpPr/>
          <p:nvPr/>
        </p:nvSpPr>
        <p:spPr>
          <a:xfrm>
            <a:off x="5530200" y="3437950"/>
            <a:ext cx="523800" cy="470100"/>
          </a:xfrm>
          <a:prstGeom prst="round2DiagRect">
            <a:avLst>
              <a:gd fmla="val 16667" name="adj1"/>
              <a:gd fmla="val 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200"/>
              <a:t>Т</a:t>
            </a:r>
            <a:endParaRPr b="1" sz="22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9"/>
          <p:cNvSpPr/>
          <p:nvPr/>
        </p:nvSpPr>
        <p:spPr>
          <a:xfrm>
            <a:off x="250" y="0"/>
            <a:ext cx="9144000" cy="5143500"/>
          </a:xfrm>
          <a:prstGeom prst="bevel">
            <a:avLst>
              <a:gd fmla="val 12500" name="adj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19"/>
          <p:cNvSpPr txBox="1"/>
          <p:nvPr>
            <p:ph type="title"/>
          </p:nvPr>
        </p:nvSpPr>
        <p:spPr>
          <a:xfrm>
            <a:off x="4013700" y="87300"/>
            <a:ext cx="5130300" cy="47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" sz="1700">
                <a:solidFill>
                  <a:srgbClr val="000000"/>
                </a:solidFill>
              </a:rPr>
              <a:t>Ежедневно с РДШ</a:t>
            </a:r>
            <a:endParaRPr b="1" i="1" sz="1700">
              <a:solidFill>
                <a:srgbClr val="000000"/>
              </a:solidFill>
            </a:endParaRPr>
          </a:p>
        </p:txBody>
      </p:sp>
      <p:sp>
        <p:nvSpPr>
          <p:cNvPr id="131" name="Google Shape;131;p19"/>
          <p:cNvSpPr txBox="1"/>
          <p:nvPr>
            <p:ph idx="1" type="body"/>
          </p:nvPr>
        </p:nvSpPr>
        <p:spPr>
          <a:xfrm>
            <a:off x="671475" y="644700"/>
            <a:ext cx="7601100" cy="3924300"/>
          </a:xfrm>
          <a:prstGeom prst="rect">
            <a:avLst/>
          </a:prstGeom>
          <a:solidFill>
            <a:srgbClr val="FFE599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32" name="Google Shape;13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57709" y="0"/>
            <a:ext cx="859590" cy="64470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19"/>
          <p:cNvSpPr/>
          <p:nvPr/>
        </p:nvSpPr>
        <p:spPr>
          <a:xfrm>
            <a:off x="671475" y="671475"/>
            <a:ext cx="7533900" cy="1101300"/>
          </a:xfrm>
          <a:prstGeom prst="wedgeRoundRectCallout">
            <a:avLst>
              <a:gd fmla="val -20833" name="adj1"/>
              <a:gd fmla="val 62500" name="adj2"/>
              <a:gd fmla="val 0" name="adj3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300">
                <a:solidFill>
                  <a:srgbClr val="073763"/>
                </a:solidFill>
              </a:rPr>
              <a:t>С</a:t>
            </a:r>
            <a:r>
              <a:rPr b="1" lang="ru" sz="2300">
                <a:solidFill>
                  <a:srgbClr val="073763"/>
                </a:solidFill>
              </a:rPr>
              <a:t>обрите слово из набора букв!</a:t>
            </a:r>
            <a:endParaRPr b="1" sz="3000">
              <a:solidFill>
                <a:srgbClr val="073763"/>
              </a:solidFill>
            </a:endParaRPr>
          </a:p>
        </p:txBody>
      </p:sp>
      <p:pic>
        <p:nvPicPr>
          <p:cNvPr id="134" name="Google Shape;134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34748" y="2360725"/>
            <a:ext cx="2100400" cy="2303141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19"/>
          <p:cNvSpPr/>
          <p:nvPr/>
        </p:nvSpPr>
        <p:spPr>
          <a:xfrm>
            <a:off x="1087800" y="1987575"/>
            <a:ext cx="523800" cy="644700"/>
          </a:xfrm>
          <a:prstGeom prst="round2DiagRect">
            <a:avLst>
              <a:gd fmla="val 16667" name="adj1"/>
              <a:gd fmla="val 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200">
                <a:solidFill>
                  <a:schemeClr val="accent2"/>
                </a:solidFill>
              </a:rPr>
              <a:t>М</a:t>
            </a:r>
            <a:endParaRPr b="1" sz="2200">
              <a:solidFill>
                <a:schemeClr val="accent2"/>
              </a:solidFill>
            </a:endParaRPr>
          </a:p>
        </p:txBody>
      </p:sp>
      <p:sp>
        <p:nvSpPr>
          <p:cNvPr id="136" name="Google Shape;136;p19"/>
          <p:cNvSpPr/>
          <p:nvPr/>
        </p:nvSpPr>
        <p:spPr>
          <a:xfrm>
            <a:off x="1777375" y="1987575"/>
            <a:ext cx="523800" cy="644700"/>
          </a:xfrm>
          <a:prstGeom prst="round2DiagRect">
            <a:avLst>
              <a:gd fmla="val 16667" name="adj1"/>
              <a:gd fmla="val 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200"/>
              <a:t>О</a:t>
            </a:r>
            <a:endParaRPr b="1" sz="2200"/>
          </a:p>
        </p:txBody>
      </p:sp>
      <p:sp>
        <p:nvSpPr>
          <p:cNvPr id="137" name="Google Shape;137;p19"/>
          <p:cNvSpPr/>
          <p:nvPr/>
        </p:nvSpPr>
        <p:spPr>
          <a:xfrm>
            <a:off x="2466950" y="1987575"/>
            <a:ext cx="523800" cy="644700"/>
          </a:xfrm>
          <a:prstGeom prst="round2DiagRect">
            <a:avLst>
              <a:gd fmla="val 16667" name="adj1"/>
              <a:gd fmla="val 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200"/>
              <a:t>Щ</a:t>
            </a:r>
            <a:endParaRPr b="1" sz="2200"/>
          </a:p>
        </p:txBody>
      </p:sp>
      <p:sp>
        <p:nvSpPr>
          <p:cNvPr id="138" name="Google Shape;138;p19"/>
          <p:cNvSpPr/>
          <p:nvPr/>
        </p:nvSpPr>
        <p:spPr>
          <a:xfrm>
            <a:off x="3240325" y="1987575"/>
            <a:ext cx="523800" cy="644700"/>
          </a:xfrm>
          <a:prstGeom prst="round2DiagRect">
            <a:avLst>
              <a:gd fmla="val 16667" name="adj1"/>
              <a:gd fmla="val 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200"/>
              <a:t>П</a:t>
            </a:r>
            <a:endParaRPr b="1" sz="2200"/>
          </a:p>
        </p:txBody>
      </p:sp>
      <p:sp>
        <p:nvSpPr>
          <p:cNvPr id="139" name="Google Shape;139;p19"/>
          <p:cNvSpPr/>
          <p:nvPr/>
        </p:nvSpPr>
        <p:spPr>
          <a:xfrm>
            <a:off x="4013700" y="1987575"/>
            <a:ext cx="523800" cy="644700"/>
          </a:xfrm>
          <a:prstGeom prst="round2DiagRect">
            <a:avLst>
              <a:gd fmla="val 16667" name="adj1"/>
              <a:gd fmla="val 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200"/>
              <a:t>О</a:t>
            </a:r>
            <a:endParaRPr b="1" sz="2200"/>
          </a:p>
        </p:txBody>
      </p:sp>
      <p:sp>
        <p:nvSpPr>
          <p:cNvPr id="140" name="Google Shape;140;p19"/>
          <p:cNvSpPr/>
          <p:nvPr/>
        </p:nvSpPr>
        <p:spPr>
          <a:xfrm>
            <a:off x="4838874" y="1987575"/>
            <a:ext cx="523800" cy="644700"/>
          </a:xfrm>
          <a:prstGeom prst="round2DiagRect">
            <a:avLst>
              <a:gd fmla="val 16667" name="adj1"/>
              <a:gd fmla="val 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200"/>
              <a:t>Ь</a:t>
            </a:r>
            <a:endParaRPr b="1" sz="30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0"/>
          <p:cNvSpPr/>
          <p:nvPr/>
        </p:nvSpPr>
        <p:spPr>
          <a:xfrm>
            <a:off x="0" y="0"/>
            <a:ext cx="9212700" cy="5178600"/>
          </a:xfrm>
          <a:prstGeom prst="bevel">
            <a:avLst>
              <a:gd fmla="val 12500" name="adj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20"/>
          <p:cNvSpPr txBox="1"/>
          <p:nvPr>
            <p:ph type="title"/>
          </p:nvPr>
        </p:nvSpPr>
        <p:spPr>
          <a:xfrm>
            <a:off x="4013700" y="87300"/>
            <a:ext cx="5130300" cy="47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" sz="1700">
                <a:solidFill>
                  <a:srgbClr val="000000"/>
                </a:solidFill>
              </a:rPr>
              <a:t>Ежедневно с РДШ</a:t>
            </a:r>
            <a:endParaRPr b="1" i="1" sz="1700">
              <a:solidFill>
                <a:srgbClr val="000000"/>
              </a:solidFill>
            </a:endParaRPr>
          </a:p>
        </p:txBody>
      </p:sp>
      <p:sp>
        <p:nvSpPr>
          <p:cNvPr id="147" name="Google Shape;147;p20"/>
          <p:cNvSpPr txBox="1"/>
          <p:nvPr>
            <p:ph idx="1" type="body"/>
          </p:nvPr>
        </p:nvSpPr>
        <p:spPr>
          <a:xfrm>
            <a:off x="671475" y="644700"/>
            <a:ext cx="7601100" cy="3924300"/>
          </a:xfrm>
          <a:prstGeom prst="rect">
            <a:avLst/>
          </a:prstGeom>
          <a:solidFill>
            <a:srgbClr val="FFE599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48" name="Google Shape;14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57709" y="0"/>
            <a:ext cx="859590" cy="644700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0"/>
          <p:cNvSpPr/>
          <p:nvPr/>
        </p:nvSpPr>
        <p:spPr>
          <a:xfrm>
            <a:off x="671475" y="671475"/>
            <a:ext cx="7533900" cy="1101300"/>
          </a:xfrm>
          <a:prstGeom prst="wedgeRoundRectCallout">
            <a:avLst>
              <a:gd fmla="val -20833" name="adj1"/>
              <a:gd fmla="val 62500" name="adj2"/>
              <a:gd fmla="val 0" name="adj3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700">
                <a:solidFill>
                  <a:srgbClr val="073763"/>
                </a:solidFill>
              </a:rPr>
              <a:t>ОТГАДАЙТЕ СЛОВО!</a:t>
            </a:r>
            <a:endParaRPr b="1" sz="1700">
              <a:solidFill>
                <a:srgbClr val="073763"/>
              </a:solidFill>
            </a:endParaRPr>
          </a:p>
        </p:txBody>
      </p:sp>
      <p:pic>
        <p:nvPicPr>
          <p:cNvPr id="150" name="Google Shape;150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34748" y="2360725"/>
            <a:ext cx="2100400" cy="2303141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0"/>
          <p:cNvSpPr/>
          <p:nvPr/>
        </p:nvSpPr>
        <p:spPr>
          <a:xfrm>
            <a:off x="1087800" y="1987575"/>
            <a:ext cx="523800" cy="584100"/>
          </a:xfrm>
          <a:prstGeom prst="round2DiagRect">
            <a:avLst>
              <a:gd fmla="val 16667" name="adj1"/>
              <a:gd fmla="val 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200">
                <a:solidFill>
                  <a:schemeClr val="accent2"/>
                </a:solidFill>
              </a:rPr>
              <a:t>Н</a:t>
            </a:r>
            <a:endParaRPr b="1" sz="2200">
              <a:solidFill>
                <a:schemeClr val="accent2"/>
              </a:solidFill>
            </a:endParaRPr>
          </a:p>
        </p:txBody>
      </p:sp>
      <p:sp>
        <p:nvSpPr>
          <p:cNvPr id="152" name="Google Shape;152;p20"/>
          <p:cNvSpPr/>
          <p:nvPr/>
        </p:nvSpPr>
        <p:spPr>
          <a:xfrm>
            <a:off x="1777375" y="1987575"/>
            <a:ext cx="523800" cy="584100"/>
          </a:xfrm>
          <a:prstGeom prst="round2DiagRect">
            <a:avLst>
              <a:gd fmla="val 16667" name="adj1"/>
              <a:gd fmla="val 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200"/>
              <a:t>И</a:t>
            </a:r>
            <a:endParaRPr b="1" sz="2200"/>
          </a:p>
        </p:txBody>
      </p:sp>
      <p:sp>
        <p:nvSpPr>
          <p:cNvPr id="153" name="Google Shape;153;p20"/>
          <p:cNvSpPr/>
          <p:nvPr/>
        </p:nvSpPr>
        <p:spPr>
          <a:xfrm>
            <a:off x="2466950" y="1987575"/>
            <a:ext cx="523800" cy="584100"/>
          </a:xfrm>
          <a:prstGeom prst="round2DiagRect">
            <a:avLst>
              <a:gd fmla="val 16667" name="adj1"/>
              <a:gd fmla="val 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200"/>
              <a:t>Ж</a:t>
            </a:r>
            <a:endParaRPr b="1" sz="2200"/>
          </a:p>
        </p:txBody>
      </p:sp>
      <p:sp>
        <p:nvSpPr>
          <p:cNvPr id="154" name="Google Shape;154;p20"/>
          <p:cNvSpPr/>
          <p:nvPr/>
        </p:nvSpPr>
        <p:spPr>
          <a:xfrm>
            <a:off x="3223675" y="1987575"/>
            <a:ext cx="573600" cy="584100"/>
          </a:xfrm>
          <a:prstGeom prst="round2DiagRect">
            <a:avLst>
              <a:gd fmla="val 16667" name="adj1"/>
              <a:gd fmla="val 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200"/>
              <a:t>Ь</a:t>
            </a:r>
            <a:endParaRPr b="1" sz="2200"/>
          </a:p>
        </p:txBody>
      </p:sp>
      <p:sp>
        <p:nvSpPr>
          <p:cNvPr id="155" name="Google Shape;155;p20"/>
          <p:cNvSpPr/>
          <p:nvPr/>
        </p:nvSpPr>
        <p:spPr>
          <a:xfrm>
            <a:off x="4013700" y="1987575"/>
            <a:ext cx="523800" cy="584100"/>
          </a:xfrm>
          <a:prstGeom prst="round2DiagRect">
            <a:avLst>
              <a:gd fmla="val 16667" name="adj1"/>
              <a:gd fmla="val 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200"/>
              <a:t>З</a:t>
            </a:r>
            <a:endParaRPr b="1" sz="22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1"/>
          <p:cNvSpPr/>
          <p:nvPr/>
        </p:nvSpPr>
        <p:spPr>
          <a:xfrm>
            <a:off x="0" y="0"/>
            <a:ext cx="9184200" cy="5143500"/>
          </a:xfrm>
          <a:prstGeom prst="bevel">
            <a:avLst>
              <a:gd fmla="val 12500" name="adj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21"/>
          <p:cNvSpPr txBox="1"/>
          <p:nvPr>
            <p:ph type="title"/>
          </p:nvPr>
        </p:nvSpPr>
        <p:spPr>
          <a:xfrm>
            <a:off x="4013700" y="87300"/>
            <a:ext cx="5130300" cy="47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" sz="1700">
                <a:solidFill>
                  <a:srgbClr val="000000"/>
                </a:solidFill>
              </a:rPr>
              <a:t>Ежедневно с РДШ</a:t>
            </a:r>
            <a:endParaRPr b="1" i="1" sz="1700">
              <a:solidFill>
                <a:srgbClr val="000000"/>
              </a:solidFill>
            </a:endParaRPr>
          </a:p>
        </p:txBody>
      </p:sp>
      <p:sp>
        <p:nvSpPr>
          <p:cNvPr id="162" name="Google Shape;162;p21"/>
          <p:cNvSpPr txBox="1"/>
          <p:nvPr>
            <p:ph idx="1" type="body"/>
          </p:nvPr>
        </p:nvSpPr>
        <p:spPr>
          <a:xfrm>
            <a:off x="671475" y="644700"/>
            <a:ext cx="7601100" cy="3924300"/>
          </a:xfrm>
          <a:prstGeom prst="rect">
            <a:avLst/>
          </a:prstGeom>
          <a:solidFill>
            <a:srgbClr val="FFE599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>
              <a:highlight>
                <a:srgbClr val="6FA8DC"/>
              </a:highlight>
            </a:endParaRPr>
          </a:p>
        </p:txBody>
      </p:sp>
      <p:pic>
        <p:nvPicPr>
          <p:cNvPr id="163" name="Google Shape;16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57709" y="0"/>
            <a:ext cx="859590" cy="64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34748" y="2360725"/>
            <a:ext cx="2100400" cy="2303141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1"/>
          <p:cNvSpPr/>
          <p:nvPr/>
        </p:nvSpPr>
        <p:spPr>
          <a:xfrm>
            <a:off x="1463100" y="871400"/>
            <a:ext cx="6217800" cy="2497800"/>
          </a:xfrm>
          <a:prstGeom prst="cloudCallout">
            <a:avLst>
              <a:gd fmla="val -20833" name="adj1"/>
              <a:gd fmla="val 625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ru" sz="2500">
                <a:latin typeface="Verdana"/>
                <a:ea typeface="Verdana"/>
                <a:cs typeface="Verdana"/>
                <a:sym typeface="Verdana"/>
              </a:rPr>
              <a:t>Молодцы! </a:t>
            </a:r>
            <a:endParaRPr i="1" sz="25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ru" sz="2500">
                <a:latin typeface="Verdana"/>
                <a:ea typeface="Verdana"/>
                <a:cs typeface="Verdana"/>
                <a:sym typeface="Verdana"/>
              </a:rPr>
              <a:t>Вы прошли первый уровень.</a:t>
            </a:r>
            <a:endParaRPr i="1" sz="250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66" name="Google Shape;166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05247" y="2284497"/>
            <a:ext cx="644700" cy="644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