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sldIdLst>
    <p:sldId id="302" r:id="rId2"/>
    <p:sldId id="300" r:id="rId3"/>
    <p:sldId id="257" r:id="rId4"/>
    <p:sldId id="258" r:id="rId5"/>
    <p:sldId id="285" r:id="rId6"/>
    <p:sldId id="292" r:id="rId7"/>
    <p:sldId id="280" r:id="rId8"/>
    <p:sldId id="286" r:id="rId9"/>
    <p:sldId id="293" r:id="rId10"/>
    <p:sldId id="259" r:id="rId11"/>
    <p:sldId id="287" r:id="rId12"/>
    <p:sldId id="294" r:id="rId13"/>
    <p:sldId id="281" r:id="rId14"/>
    <p:sldId id="288" r:id="rId15"/>
    <p:sldId id="295" r:id="rId16"/>
    <p:sldId id="282" r:id="rId17"/>
    <p:sldId id="289" r:id="rId18"/>
    <p:sldId id="296" r:id="rId19"/>
    <p:sldId id="283" r:id="rId20"/>
    <p:sldId id="290" r:id="rId21"/>
    <p:sldId id="297" r:id="rId22"/>
    <p:sldId id="284" r:id="rId23"/>
    <p:sldId id="291" r:id="rId24"/>
    <p:sldId id="30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ша" initials="Д" lastIdx="1" clrIdx="0">
    <p:extLst>
      <p:ext uri="{19B8F6BF-5375-455C-9EA6-DF929625EA0E}">
        <p15:presenceInfo xmlns:p15="http://schemas.microsoft.com/office/powerpoint/2012/main" userId="Даш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01AB"/>
    <a:srgbClr val="4F81B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6005" autoAdjust="0"/>
  </p:normalViewPr>
  <p:slideViewPr>
    <p:cSldViewPr snapToGrid="0">
      <p:cViewPr varScale="1">
        <p:scale>
          <a:sx n="51" d="100"/>
          <a:sy n="51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0CCA-89E4-4A70-BE36-FA9D17CC8B21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C071-1A3B-4547-8D87-1596393B9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microsoft.com/office/2007/relationships/hdphoto" Target="../media/hdphoto3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0.xml"/><Relationship Id="rId18" Type="http://schemas.openxmlformats.org/officeDocument/2006/relationships/slide" Target="slide18.xml"/><Relationship Id="rId3" Type="http://schemas.openxmlformats.org/officeDocument/2006/relationships/slide" Target="slide4.xml"/><Relationship Id="rId21" Type="http://schemas.openxmlformats.org/officeDocument/2006/relationships/slide" Target="slide19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17" Type="http://schemas.openxmlformats.org/officeDocument/2006/relationships/slide" Target="slide14.xml"/><Relationship Id="rId2" Type="http://schemas.openxmlformats.org/officeDocument/2006/relationships/image" Target="../media/image5.png"/><Relationship Id="rId16" Type="http://schemas.openxmlformats.org/officeDocument/2006/relationships/slide" Target="slide12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1.xml"/><Relationship Id="rId5" Type="http://schemas.openxmlformats.org/officeDocument/2006/relationships/slide" Target="slide11.xml"/><Relationship Id="rId15" Type="http://schemas.openxmlformats.org/officeDocument/2006/relationships/slide" Target="slide13.xml"/><Relationship Id="rId10" Type="http://schemas.openxmlformats.org/officeDocument/2006/relationships/slide" Target="slide6.xml"/><Relationship Id="rId19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slide" Target="slide7.xml"/><Relationship Id="rId14" Type="http://schemas.openxmlformats.org/officeDocument/2006/relationships/slide" Target="slide16.xml"/><Relationship Id="rId22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obavit_zagolovo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704850" y="514350"/>
            <a:ext cx="10782300" cy="5829300"/>
          </a:xfrm>
          <a:prstGeom prst="rect">
            <a:avLst/>
          </a:prstGeom>
          <a:solidFill>
            <a:srgbClr val="870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853112" y="1536174"/>
            <a:ext cx="52959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Muller Bold" pitchFamily="50" charset="-52"/>
              </a:rPr>
              <a:t>Что ты знаешь о РДШ </a:t>
            </a:r>
            <a:r>
              <a:rPr lang="ru-RU" sz="8000" dirty="0" smtClean="0">
                <a:solidFill>
                  <a:schemeClr val="bg1"/>
                </a:solidFill>
                <a:latin typeface="Muller Bold" pitchFamily="50" charset="-52"/>
              </a:rPr>
              <a:t>?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latin typeface="Muller Bold" pitchFamily="50" charset="-52"/>
              </a:rPr>
              <a:t>2 тур</a:t>
            </a:r>
            <a:endParaRPr lang="ru-RU" sz="48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pic>
        <p:nvPicPr>
          <p:cNvPr id="9" name="Рисунок 8" descr="Логотип РДШ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783296"/>
            <a:ext cx="4286250" cy="529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1008310" y="598141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79FAD3B9-FCB6-4060-AC02-8302E2970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21" y="649803"/>
            <a:ext cx="11585359" cy="2349363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К какому основному направлению РДШ относится </a:t>
            </a:r>
            <a:r>
              <a:rPr lang="ru-RU" sz="5400" dirty="0" err="1">
                <a:solidFill>
                  <a:srgbClr val="8701AB"/>
                </a:solidFill>
                <a:latin typeface="Muller Medium" pitchFamily="50" charset="-52"/>
              </a:rPr>
              <a:t>поднаправление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 «Экология»? 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814288B-E693-476E-BC08-2BB699BFBA0F}"/>
              </a:ext>
            </a:extLst>
          </p:cNvPr>
          <p:cNvSpPr txBox="1">
            <a:spLocks/>
          </p:cNvSpPr>
          <p:nvPr/>
        </p:nvSpPr>
        <p:spPr>
          <a:xfrm>
            <a:off x="1965629" y="5108393"/>
            <a:ext cx="8260743" cy="1172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Г) Личностное развитие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D25D94E-DF22-4F2A-8A90-06439D10F254}"/>
              </a:ext>
            </a:extLst>
          </p:cNvPr>
          <p:cNvSpPr txBox="1">
            <a:spLocks/>
          </p:cNvSpPr>
          <p:nvPr/>
        </p:nvSpPr>
        <p:spPr>
          <a:xfrm>
            <a:off x="1371749" y="3801526"/>
            <a:ext cx="9448502" cy="543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Б) Гражданская активность</a:t>
            </a:r>
            <a:endParaRPr lang="ru-RU" sz="5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634EF157-3EB0-4088-8D27-42775247EC1E}"/>
              </a:ext>
            </a:extLst>
          </p:cNvPr>
          <p:cNvSpPr txBox="1">
            <a:spLocks/>
          </p:cNvSpPr>
          <p:nvPr/>
        </p:nvSpPr>
        <p:spPr>
          <a:xfrm>
            <a:off x="1267840" y="3102955"/>
            <a:ext cx="9656321" cy="615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А)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Военно-патриотическое</a:t>
            </a:r>
            <a:endParaRPr lang="ru-RU" sz="5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B44D2C3D-33B0-4354-B755-B305A5DD2DBA}"/>
              </a:ext>
            </a:extLst>
          </p:cNvPr>
          <p:cNvSpPr txBox="1">
            <a:spLocks/>
          </p:cNvSpPr>
          <p:nvPr/>
        </p:nvSpPr>
        <p:spPr>
          <a:xfrm>
            <a:off x="780264" y="4448659"/>
            <a:ext cx="11411736" cy="615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  В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) Информационно-медийное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4169387" y="316964"/>
            <a:ext cx="5359048" cy="825293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FF2589-92FB-4259-AA33-6D4DA19D9B15}"/>
              </a:ext>
            </a:extLst>
          </p:cNvPr>
          <p:cNvSpPr/>
          <p:nvPr/>
        </p:nvSpPr>
        <p:spPr>
          <a:xfrm>
            <a:off x="5301617" y="1301645"/>
            <a:ext cx="6262025" cy="4831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Muller Medium" pitchFamily="50" charset="-52"/>
              </a:rPr>
              <a:t>«Экология» – </a:t>
            </a: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Muller Medium" pitchFamily="50" charset="-52"/>
              </a:rPr>
              <a:t>одно из </a:t>
            </a:r>
            <a:r>
              <a:rPr lang="ru-RU" sz="4800" dirty="0" err="1">
                <a:solidFill>
                  <a:srgbClr val="FF0000"/>
                </a:solidFill>
                <a:latin typeface="Muller Medium" pitchFamily="50" charset="-52"/>
              </a:rPr>
              <a:t>поднаправлений</a:t>
            </a:r>
            <a:r>
              <a:rPr lang="ru-RU" sz="4800" dirty="0">
                <a:solidFill>
                  <a:srgbClr val="FF0000"/>
                </a:solidFill>
                <a:latin typeface="Muller Medium" pitchFamily="50" charset="-52"/>
              </a:rPr>
              <a:t> «Гражданской активности»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71" y="319582"/>
            <a:ext cx="4901609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p"/>
      <p:bldP spid="18" grpId="0" build="p"/>
      <p:bldP spid="18" grpId="1" build="allAtOnce"/>
      <p:bldP spid="19" grpId="0" build="p"/>
      <p:bldP spid="19" grpId="1" build="allAtOnce"/>
      <p:bldP spid="20" grpId="0" build="p"/>
      <p:bldP spid="20" grpId="1" build="allAtOnce"/>
      <p:bldP spid="21" grpId="0" build="p"/>
      <p:bldP spid="21" grpId="1" build="allAtOnce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804590FD-F5B2-459D-A1A2-CBA7397A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52" y="209117"/>
            <a:ext cx="11692604" cy="497023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Куда могут попасть самые активные и инициативные участники РДШ?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А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) Детские советы по </a:t>
            </a:r>
            <a:endParaRPr lang="ru-RU" sz="4400" dirty="0" smtClean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направлениям 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РДШ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Б) Рабочая группа по </a:t>
            </a:r>
            <a:endParaRPr lang="ru-RU" sz="4400" dirty="0" smtClean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направлениям 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РДШ</a:t>
            </a:r>
            <a:b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В) Координационный совет РДШ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9A87A7D3-E2CD-4B76-9987-94894ADC2258}"/>
              </a:ext>
            </a:extLst>
          </p:cNvPr>
          <p:cNvSpPr txBox="1">
            <a:spLocks/>
          </p:cNvSpPr>
          <p:nvPr/>
        </p:nvSpPr>
        <p:spPr>
          <a:xfrm>
            <a:off x="502388" y="5689080"/>
            <a:ext cx="9973594" cy="1019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ДЕТСКИЕ СОВЕТЫ состоят из самых активных ребят!</a:t>
            </a: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728672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19008495">
            <a:off x="-4829788" y="-2110920"/>
            <a:ext cx="5359048" cy="8252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19122345">
            <a:off x="11068861" y="57359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728672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3618121-3198-4057-B218-3EFEB810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029" y="602538"/>
            <a:ext cx="10615942" cy="361937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Сколько раз летал в космос председатель 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РДШ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Сергей 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Николаевич Рязанский?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А)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3 раза 	Б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1 раз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/>
            </a:r>
            <a:b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В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2 раза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5C00BBF-44FB-4A15-98CD-51C4894407AD}"/>
              </a:ext>
            </a:extLst>
          </p:cNvPr>
          <p:cNvSpPr txBox="1">
            <a:spLocks/>
          </p:cNvSpPr>
          <p:nvPr/>
        </p:nvSpPr>
        <p:spPr>
          <a:xfrm>
            <a:off x="949096" y="4996884"/>
            <a:ext cx="10293808" cy="1588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СЕРГЕЙ НИКОЛАЕВИЧ Совершил 2 космических полета суммарной продолжительностью 306 суток.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3610588" y="247848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бъект 2">
            <a:extLst>
              <a:ext uri="{FF2B5EF4-FFF2-40B4-BE49-F238E27FC236}">
                <a16:creationId xmlns:a16="http://schemas.microsoft.com/office/drawing/2014/main" id="{78F811D4-C7D3-4DE7-84C2-364A9B7ADBB0}"/>
              </a:ext>
            </a:extLst>
          </p:cNvPr>
          <p:cNvSpPr txBox="1">
            <a:spLocks/>
          </p:cNvSpPr>
          <p:nvPr/>
        </p:nvSpPr>
        <p:spPr>
          <a:xfrm>
            <a:off x="1117087" y="4162919"/>
            <a:ext cx="3176978" cy="693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 smtClean="0">
                <a:solidFill>
                  <a:srgbClr val="FF0000"/>
                </a:solidFill>
                <a:latin typeface="Muller Medium" pitchFamily="50" charset="-52"/>
              </a:rPr>
              <a:t>Сергей Николаевич Рязанский</a:t>
            </a:r>
            <a:endParaRPr lang="ru-RU" sz="2800" dirty="0">
              <a:solidFill>
                <a:srgbClr val="FF0000"/>
              </a:solidFill>
              <a:latin typeface="Muller Medium" pitchFamily="50" charset="-52"/>
            </a:endParaRP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1141242" y="5900722"/>
            <a:ext cx="801059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010BA2D-35E9-4B58-A769-71A19DD4B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90" y="185912"/>
            <a:ext cx="11842811" cy="332368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Соотнесите ФИО и фото известной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личности с 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его должностью в РДШ: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DB2C45EC-6DA3-4600-8C77-5D74C617A733}"/>
              </a:ext>
            </a:extLst>
          </p:cNvPr>
          <p:cNvSpPr txBox="1">
            <a:spLocks/>
          </p:cNvSpPr>
          <p:nvPr/>
        </p:nvSpPr>
        <p:spPr>
          <a:xfrm>
            <a:off x="7401561" y="5748157"/>
            <a:ext cx="3495780" cy="747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8701AB"/>
                </a:solidFill>
                <a:latin typeface="Muller Medium" pitchFamily="50" charset="-52"/>
              </a:rPr>
              <a:t>3) Сопредседатель РДШ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2E603B4D-AA90-4D2C-B8E7-F0E7B56DEC1D}"/>
              </a:ext>
            </a:extLst>
          </p:cNvPr>
          <p:cNvSpPr txBox="1">
            <a:spLocks/>
          </p:cNvSpPr>
          <p:nvPr/>
        </p:nvSpPr>
        <p:spPr>
          <a:xfrm>
            <a:off x="4207645" y="5751243"/>
            <a:ext cx="3217903" cy="7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400" dirty="0" smtClean="0">
                <a:solidFill>
                  <a:srgbClr val="8701AB"/>
                </a:solidFill>
                <a:latin typeface="Muller Medium" pitchFamily="50" charset="-52"/>
              </a:rPr>
              <a:t>2) Исполнительный директор РДШ</a:t>
            </a:r>
            <a:endParaRPr lang="ru-RU" sz="2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09CDC1D5-2D6F-45B8-9405-F64679DCACE3}"/>
              </a:ext>
            </a:extLst>
          </p:cNvPr>
          <p:cNvSpPr txBox="1">
            <a:spLocks/>
          </p:cNvSpPr>
          <p:nvPr/>
        </p:nvSpPr>
        <p:spPr>
          <a:xfrm>
            <a:off x="1213042" y="5777642"/>
            <a:ext cx="2935787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400" dirty="0">
                <a:solidFill>
                  <a:srgbClr val="8701AB"/>
                </a:solidFill>
                <a:latin typeface="Muller Medium" pitchFamily="50" charset="-52"/>
              </a:rPr>
              <a:t>1) </a:t>
            </a:r>
            <a:r>
              <a:rPr lang="ru-RU" sz="2400" dirty="0" smtClean="0">
                <a:solidFill>
                  <a:srgbClr val="8701AB"/>
                </a:solidFill>
                <a:latin typeface="Muller Medium" pitchFamily="50" charset="-52"/>
              </a:rPr>
              <a:t>Председатель РДШ</a:t>
            </a:r>
            <a:endParaRPr lang="ru-RU" sz="2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C5453C7F-1A0D-4920-AE16-E8B01609610A}"/>
              </a:ext>
            </a:extLst>
          </p:cNvPr>
          <p:cNvSpPr txBox="1">
            <a:spLocks/>
          </p:cNvSpPr>
          <p:nvPr/>
        </p:nvSpPr>
        <p:spPr>
          <a:xfrm>
            <a:off x="995501" y="2235157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А)</a:t>
            </a:r>
          </a:p>
        </p:txBody>
      </p:sp>
      <p:sp>
        <p:nvSpPr>
          <p:cNvPr id="45" name="Объект 2">
            <a:extLst>
              <a:ext uri="{FF2B5EF4-FFF2-40B4-BE49-F238E27FC236}">
                <a16:creationId xmlns:a16="http://schemas.microsoft.com/office/drawing/2014/main" id="{4AFF29B7-D87A-493B-AB51-0C30D8AE33CB}"/>
              </a:ext>
            </a:extLst>
          </p:cNvPr>
          <p:cNvSpPr txBox="1">
            <a:spLocks/>
          </p:cNvSpPr>
          <p:nvPr/>
        </p:nvSpPr>
        <p:spPr>
          <a:xfrm>
            <a:off x="4163924" y="2277027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Б)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5CD861A6-84B5-49BC-9835-902C8C2C49C6}"/>
              </a:ext>
            </a:extLst>
          </p:cNvPr>
          <p:cNvSpPr txBox="1">
            <a:spLocks/>
          </p:cNvSpPr>
          <p:nvPr/>
        </p:nvSpPr>
        <p:spPr>
          <a:xfrm>
            <a:off x="7370091" y="2277027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В)</a:t>
            </a: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2C9DFBE-38C9-4C51-AD4F-EEBD93A2AEF3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2680936" y="5491942"/>
            <a:ext cx="799326" cy="28570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E025767-3090-46BD-88DD-043453B2310A}"/>
              </a:ext>
            </a:extLst>
          </p:cNvPr>
          <p:cNvCxnSpPr>
            <a:cxnSpLocks/>
            <a:stCxn id="40" idx="1"/>
            <a:endCxn id="36" idx="0"/>
          </p:cNvCxnSpPr>
          <p:nvPr/>
        </p:nvCxnSpPr>
        <p:spPr>
          <a:xfrm flipH="1">
            <a:off x="5816597" y="4882868"/>
            <a:ext cx="1674264" cy="86837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Объект 2">
            <a:extLst>
              <a:ext uri="{FF2B5EF4-FFF2-40B4-BE49-F238E27FC236}">
                <a16:creationId xmlns:a16="http://schemas.microsoft.com/office/drawing/2014/main" id="{ABCF8A6B-7094-4F8C-9FCC-1A4BC627B1ED}"/>
              </a:ext>
            </a:extLst>
          </p:cNvPr>
          <p:cNvSpPr txBox="1">
            <a:spLocks/>
          </p:cNvSpPr>
          <p:nvPr/>
        </p:nvSpPr>
        <p:spPr>
          <a:xfrm>
            <a:off x="7490861" y="4188921"/>
            <a:ext cx="3176978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 smtClean="0">
                <a:solidFill>
                  <a:srgbClr val="FF0000"/>
                </a:solidFill>
                <a:latin typeface="Muller Medium" pitchFamily="50" charset="-52"/>
              </a:rPr>
              <a:t>Ирина Владимировна </a:t>
            </a:r>
            <a:r>
              <a:rPr lang="ru-RU" sz="2800" dirty="0" err="1" smtClean="0">
                <a:solidFill>
                  <a:srgbClr val="FF0000"/>
                </a:solidFill>
                <a:latin typeface="Muller Medium" pitchFamily="50" charset="-52"/>
              </a:rPr>
              <a:t>Плещёва</a:t>
            </a:r>
            <a:endParaRPr lang="ru-RU" sz="2800" dirty="0">
              <a:solidFill>
                <a:srgbClr val="FF0000"/>
              </a:solidFill>
              <a:latin typeface="Muller Medium" pitchFamily="50" charset="-52"/>
            </a:endParaRP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F26E7F70-2C59-445B-A6D1-F554DA7722D4}"/>
              </a:ext>
            </a:extLst>
          </p:cNvPr>
          <p:cNvSpPr txBox="1">
            <a:spLocks/>
          </p:cNvSpPr>
          <p:nvPr/>
        </p:nvSpPr>
        <p:spPr>
          <a:xfrm>
            <a:off x="4596000" y="4164617"/>
            <a:ext cx="2281053" cy="682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 smtClean="0">
                <a:solidFill>
                  <a:srgbClr val="FF0000"/>
                </a:solidFill>
                <a:latin typeface="Muller Medium" pitchFamily="50" charset="-52"/>
              </a:rPr>
              <a:t>Яна Алексеевна Чурикова</a:t>
            </a:r>
            <a:endParaRPr lang="ru-RU" sz="2800" dirty="0">
              <a:solidFill>
                <a:srgbClr val="FF0000"/>
              </a:solidFill>
              <a:latin typeface="Muller Medium" pitchFamily="50" charset="-52"/>
            </a:endParaRP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B233528-03A5-4D19-AAD0-42A1E28CB042}"/>
              </a:ext>
            </a:extLst>
          </p:cNvPr>
          <p:cNvCxnSpPr>
            <a:cxnSpLocks/>
            <a:stCxn id="39" idx="3"/>
            <a:endCxn id="40" idx="2"/>
          </p:cNvCxnSpPr>
          <p:nvPr/>
        </p:nvCxnSpPr>
        <p:spPr>
          <a:xfrm>
            <a:off x="6877053" y="4505872"/>
            <a:ext cx="2202297" cy="1070943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xn--d1axz.xn--p1ai/media/cache/avatar/rdcenter/uploads/66/70507ab782c5a7493f0417fa8fc2c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97" y="2231290"/>
            <a:ext cx="1765157" cy="176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xn--d1axz.xn--p1ai/media/cache/avatar/rdcenter/uploads/b2/30d257bf61298891f4c7aaa39bc02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9" y="2279487"/>
            <a:ext cx="1765157" cy="176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s://xn--d1axz.xn--p1ai/media/cache/avatar/rdcenter/uploads/c3/d5d0fd1d2bcb04eef6f4a4d55d09d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13" y="2361846"/>
            <a:ext cx="1765157" cy="176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36" t="14718" r="29405" b="5281"/>
          <a:stretch/>
        </p:blipFill>
        <p:spPr>
          <a:xfrm rot="20966693">
            <a:off x="-4436499" y="247848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8">
            <a:hlinkClick r:id="rId2" action="ppaction://hlinksldjump"/>
          </p:cNvPr>
          <p:cNvSpPr/>
          <p:nvPr/>
        </p:nvSpPr>
        <p:spPr>
          <a:xfrm>
            <a:off x="10881072" y="59436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672F852-60F4-4239-9801-1A053F81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88" y="301472"/>
            <a:ext cx="11713702" cy="497023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Кто является автором танцевальных</a:t>
            </a:r>
            <a:b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5400" dirty="0" err="1" smtClean="0">
                <a:solidFill>
                  <a:srgbClr val="8701AB"/>
                </a:solidFill>
                <a:latin typeface="Muller Medium" pitchFamily="50" charset="-52"/>
              </a:rPr>
              <a:t>флешмобов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 РДШ?</a:t>
            </a:r>
            <a:endParaRPr lang="ru-RU" sz="54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А</a:t>
            </a: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Егор </a:t>
            </a: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Д</a:t>
            </a: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ружинин 	Б</a:t>
            </a: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) Т</a:t>
            </a: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атьяна </a:t>
            </a: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Д</a:t>
            </a: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енисова 	В</a:t>
            </a: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) М</a:t>
            </a: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арта </a:t>
            </a:r>
            <a:r>
              <a:rPr lang="ru-RU" sz="4000" dirty="0" err="1">
                <a:solidFill>
                  <a:srgbClr val="8701AB"/>
                </a:solidFill>
                <a:latin typeface="Muller Medium" pitchFamily="50" charset="-52"/>
              </a:rPr>
              <a:t>А</a:t>
            </a:r>
            <a:r>
              <a:rPr lang="ru-RU" sz="4000" dirty="0" err="1" smtClean="0">
                <a:solidFill>
                  <a:srgbClr val="8701AB"/>
                </a:solidFill>
                <a:latin typeface="Muller Medium" pitchFamily="50" charset="-52"/>
              </a:rPr>
              <a:t>вгустинович</a:t>
            </a:r>
            <a:endParaRPr lang="ru-RU" sz="40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17C1891-C4CC-402E-8499-92BC79DE2678}"/>
              </a:ext>
            </a:extLst>
          </p:cNvPr>
          <p:cNvSpPr txBox="1">
            <a:spLocks/>
          </p:cNvSpPr>
          <p:nvPr/>
        </p:nvSpPr>
        <p:spPr>
          <a:xfrm>
            <a:off x="1109203" y="4762122"/>
            <a:ext cx="9973594" cy="1019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Muller Medium" pitchFamily="50" charset="-52"/>
              </a:rPr>
              <a:t>ОФИЦИАЛЬНЫЕ ТАНЦЕВАЛЬНЫЕ ФЛЕШМОБЫ РДШ ПОСТАВИЛА ТАЛАНТЛИВЫЙ ХОРЕОГРАФ ИЗ СЕВАСТОПОЛЯ МАРТА АВГУСТИНОВИЧ.</a:t>
            </a:r>
            <a:endParaRPr lang="ru-RU" sz="2800" dirty="0">
              <a:solidFill>
                <a:srgbClr val="C00000"/>
              </a:solidFill>
              <a:latin typeface="Muller Medium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4407002" y="247848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728672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2BEB2E1E-CDA4-414A-A2FC-AAD3FA212CA7}"/>
              </a:ext>
            </a:extLst>
          </p:cNvPr>
          <p:cNvSpPr txBox="1">
            <a:spLocks/>
          </p:cNvSpPr>
          <p:nvPr/>
        </p:nvSpPr>
        <p:spPr>
          <a:xfrm>
            <a:off x="879571" y="5634888"/>
            <a:ext cx="2794115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А</a:t>
            </a:r>
            <a:r>
              <a:rPr lang="ru-RU" sz="2400" dirty="0">
                <a:solidFill>
                  <a:srgbClr val="FF0000"/>
                </a:solidFill>
                <a:latin typeface="Muller Medium" pitchFamily="50" charset="-52"/>
              </a:rPr>
              <a:t>) </a:t>
            </a: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Шихова Анастасия Владиславовна</a:t>
            </a:r>
            <a:endParaRPr lang="ru-RU" sz="2400" dirty="0">
              <a:solidFill>
                <a:srgbClr val="FF0000"/>
              </a:solidFill>
              <a:latin typeface="Muller Medium" pitchFamily="50" charset="-52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3FA43F6D-24B4-456C-9699-83CE90C4F37A}"/>
              </a:ext>
            </a:extLst>
          </p:cNvPr>
          <p:cNvSpPr txBox="1">
            <a:spLocks/>
          </p:cNvSpPr>
          <p:nvPr/>
        </p:nvSpPr>
        <p:spPr>
          <a:xfrm>
            <a:off x="4451631" y="5654069"/>
            <a:ext cx="2628760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Б) </a:t>
            </a:r>
            <a:r>
              <a:rPr lang="ru-RU" sz="2400" dirty="0">
                <a:solidFill>
                  <a:srgbClr val="FF0000"/>
                </a:solidFill>
                <a:latin typeface="Muller Medium" pitchFamily="50" charset="-52"/>
              </a:rPr>
              <a:t>Фрунзе Ольга </a:t>
            </a: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Михайловна</a:t>
            </a:r>
            <a:endParaRPr lang="ru-RU" sz="2400" dirty="0">
              <a:solidFill>
                <a:srgbClr val="FF0000"/>
              </a:solidFill>
              <a:latin typeface="Muller Medium" pitchFamily="50" charset="-52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323740" y="2289835"/>
            <a:ext cx="3905776" cy="3748224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54432D8-F481-4C32-9BF5-076C5320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71" y="200769"/>
            <a:ext cx="11459745" cy="199693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Выберите, кто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является региональным куратором 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РДШ в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Республике Коми: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22614"/>
          <a:stretch/>
        </p:blipFill>
        <p:spPr>
          <a:xfrm>
            <a:off x="4572493" y="2904713"/>
            <a:ext cx="2558931" cy="268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763D0BAC-420E-401D-A53A-64D522ED3515}"/>
              </a:ext>
            </a:extLst>
          </p:cNvPr>
          <p:cNvSpPr txBox="1">
            <a:spLocks/>
          </p:cNvSpPr>
          <p:nvPr/>
        </p:nvSpPr>
        <p:spPr>
          <a:xfrm>
            <a:off x="7601013" y="5635019"/>
            <a:ext cx="3004312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В) </a:t>
            </a:r>
            <a:r>
              <a:rPr lang="ru-RU" sz="2400" dirty="0" err="1">
                <a:solidFill>
                  <a:srgbClr val="FF0000"/>
                </a:solidFill>
                <a:latin typeface="Muller Medium" pitchFamily="50" charset="-52"/>
              </a:rPr>
              <a:t>К</a:t>
            </a:r>
            <a:r>
              <a:rPr lang="ru-RU" sz="2400" dirty="0" err="1" smtClean="0">
                <a:solidFill>
                  <a:srgbClr val="FF0000"/>
                </a:solidFill>
                <a:latin typeface="Muller Medium" pitchFamily="50" charset="-52"/>
              </a:rPr>
              <a:t>окоянина</a:t>
            </a: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</a:b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Валерия </a:t>
            </a:r>
            <a:r>
              <a:rPr lang="ru-RU" sz="2400" dirty="0">
                <a:solidFill>
                  <a:srgbClr val="FF0000"/>
                </a:solidFill>
                <a:latin typeface="Muller Medium" pitchFamily="50" charset="-52"/>
              </a:rPr>
              <a:t>К</a:t>
            </a:r>
            <a:r>
              <a:rPr lang="ru-RU" sz="2400" dirty="0" smtClean="0">
                <a:solidFill>
                  <a:srgbClr val="FF0000"/>
                </a:solidFill>
                <a:latin typeface="Muller Medium" pitchFamily="50" charset="-52"/>
              </a:rPr>
              <a:t>онстантиновна</a:t>
            </a:r>
            <a:endParaRPr lang="ru-RU" sz="2400" dirty="0">
              <a:solidFill>
                <a:srgbClr val="FF0000"/>
              </a:solidFill>
              <a:latin typeface="Muller Medium" pitchFamily="50" charset="-52"/>
            </a:endParaRPr>
          </a:p>
        </p:txBody>
      </p:sp>
      <p:pic>
        <p:nvPicPr>
          <p:cNvPr id="1030" name="Picture 6" descr="https://sun9-66.userapi.com/impg/Ay5r4rbBnWHh4YaNTBGtH4-R3nydpjhCgReTSA/gT1PTiBJzhM.jpg?size=1280x960&amp;quality=96&amp;sign=e86a88d3e0b1f3d8cbb479ba049056c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816" r="15365" b="17288"/>
          <a:stretch/>
        </p:blipFill>
        <p:spPr bwMode="auto">
          <a:xfrm>
            <a:off x="7812336" y="2834225"/>
            <a:ext cx="277049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 t="17948" r="8779" b="23915"/>
          <a:stretch/>
        </p:blipFill>
        <p:spPr>
          <a:xfrm>
            <a:off x="1043573" y="2904713"/>
            <a:ext cx="2506829" cy="274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36" t="14718" r="29405" b="5281"/>
          <a:stretch/>
        </p:blipFill>
        <p:spPr>
          <a:xfrm rot="20966693">
            <a:off x="11526063" y="-987117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6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5" grpId="0" animBg="1"/>
      <p:bldP spid="11" grpId="0" build="p"/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1068336" y="5959586"/>
            <a:ext cx="933991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5CB5F83-463F-4204-AF81-EB3991A61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62" y="310584"/>
            <a:ext cx="10809316" cy="2082663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Соотнесите изображение проекта РДШ и </a:t>
            </a:r>
            <a:r>
              <a:rPr lang="ru-RU" sz="4000" dirty="0" smtClean="0">
                <a:solidFill>
                  <a:srgbClr val="8701AB"/>
                </a:solidFill>
                <a:latin typeface="Muller Medium" pitchFamily="50" charset="-52"/>
              </a:rPr>
              <a:t>направление, к </a:t>
            </a: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которому он относится: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3871B6-CF1D-4132-A74D-7F3F3695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39" y="4704143"/>
            <a:ext cx="332577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B9341F65-B30C-44B9-85BC-59B40B4BC2DE}"/>
              </a:ext>
            </a:extLst>
          </p:cNvPr>
          <p:cNvSpPr txBox="1">
            <a:spLocks/>
          </p:cNvSpPr>
          <p:nvPr/>
        </p:nvSpPr>
        <p:spPr>
          <a:xfrm>
            <a:off x="0" y="2716387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А)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8FADD2BD-5AC2-40AC-9342-CAF2B349EF61}"/>
              </a:ext>
            </a:extLst>
          </p:cNvPr>
          <p:cNvSpPr txBox="1">
            <a:spLocks/>
          </p:cNvSpPr>
          <p:nvPr/>
        </p:nvSpPr>
        <p:spPr>
          <a:xfrm>
            <a:off x="0" y="4744628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Б)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A8EB5DD-E033-42CE-823F-011C9BBB26F3}"/>
              </a:ext>
            </a:extLst>
          </p:cNvPr>
          <p:cNvSpPr txBox="1">
            <a:spLocks/>
          </p:cNvSpPr>
          <p:nvPr/>
        </p:nvSpPr>
        <p:spPr>
          <a:xfrm>
            <a:off x="3669113" y="2672214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В)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B2AEFADE-EC26-4A46-99DA-55E0D5145736}"/>
              </a:ext>
            </a:extLst>
          </p:cNvPr>
          <p:cNvSpPr txBox="1">
            <a:spLocks/>
          </p:cNvSpPr>
          <p:nvPr/>
        </p:nvSpPr>
        <p:spPr>
          <a:xfrm>
            <a:off x="3669113" y="4826959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Г)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549F007-0204-409D-9E1B-C59132807ED1}"/>
              </a:ext>
            </a:extLst>
          </p:cNvPr>
          <p:cNvSpPr txBox="1">
            <a:spLocks/>
          </p:cNvSpPr>
          <p:nvPr/>
        </p:nvSpPr>
        <p:spPr>
          <a:xfrm>
            <a:off x="8187285" y="5002641"/>
            <a:ext cx="3772483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Font typeface="Corbel" pitchFamily="34" charset="0"/>
              <a:buNone/>
            </a:pPr>
            <a:r>
              <a:rPr lang="ru-RU" sz="2400" dirty="0">
                <a:solidFill>
                  <a:srgbClr val="8701AB"/>
                </a:solidFill>
                <a:latin typeface="Muller Medium" pitchFamily="50" charset="-52"/>
              </a:rPr>
              <a:t>3) Личностное развитие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8D2A95C2-088C-4405-819A-C101A40CDDCB}"/>
              </a:ext>
            </a:extLst>
          </p:cNvPr>
          <p:cNvSpPr txBox="1">
            <a:spLocks/>
          </p:cNvSpPr>
          <p:nvPr/>
        </p:nvSpPr>
        <p:spPr>
          <a:xfrm>
            <a:off x="8187005" y="3502815"/>
            <a:ext cx="4276250" cy="88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Font typeface="Corbel" pitchFamily="34" charset="0"/>
              <a:buNone/>
            </a:pPr>
            <a:r>
              <a:rPr lang="ru-RU" sz="2400" dirty="0">
                <a:solidFill>
                  <a:srgbClr val="8701AB"/>
                </a:solidFill>
                <a:latin typeface="Muller Medium" pitchFamily="50" charset="-52"/>
              </a:rPr>
              <a:t>1)Гражданская активность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0A796BE6-1022-4B16-B23E-9CBC4995A050}"/>
              </a:ext>
            </a:extLst>
          </p:cNvPr>
          <p:cNvSpPr txBox="1">
            <a:spLocks/>
          </p:cNvSpPr>
          <p:nvPr/>
        </p:nvSpPr>
        <p:spPr>
          <a:xfrm>
            <a:off x="8187005" y="4051656"/>
            <a:ext cx="3897624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Font typeface="Corbel" pitchFamily="34" charset="0"/>
              <a:buNone/>
            </a:pPr>
            <a:r>
              <a:rPr lang="ru-RU" sz="2400" dirty="0" smtClean="0">
                <a:solidFill>
                  <a:srgbClr val="8701AB"/>
                </a:solidFill>
                <a:latin typeface="Muller Medium" pitchFamily="50" charset="-52"/>
              </a:rPr>
              <a:t>2)</a:t>
            </a:r>
            <a:r>
              <a:rPr lang="ru-RU" sz="2400" dirty="0" err="1" smtClean="0">
                <a:solidFill>
                  <a:srgbClr val="8701AB"/>
                </a:solidFill>
                <a:latin typeface="Muller Medium" pitchFamily="50" charset="-52"/>
              </a:rPr>
              <a:t>Военно</a:t>
            </a:r>
            <a:r>
              <a:rPr lang="ru-RU" sz="2400" dirty="0" smtClean="0">
                <a:solidFill>
                  <a:srgbClr val="8701AB"/>
                </a:solidFill>
                <a:latin typeface="Muller Medium" pitchFamily="50" charset="-52"/>
              </a:rPr>
              <a:t> -</a:t>
            </a:r>
            <a:r>
              <a:rPr lang="ru-RU" sz="2400" dirty="0">
                <a:solidFill>
                  <a:srgbClr val="8701AB"/>
                </a:solidFill>
                <a:latin typeface="Muller Medium" pitchFamily="50" charset="-52"/>
              </a:rPr>
              <a:t>патриотическое</a:t>
            </a:r>
            <a:endParaRPr lang="ru-RU" sz="28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42588555-1EC0-498C-88DB-0055C0D02B88}"/>
              </a:ext>
            </a:extLst>
          </p:cNvPr>
          <p:cNvSpPr txBox="1">
            <a:spLocks/>
          </p:cNvSpPr>
          <p:nvPr/>
        </p:nvSpPr>
        <p:spPr>
          <a:xfrm>
            <a:off x="8191497" y="5557630"/>
            <a:ext cx="3176946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Font typeface="Corbel" pitchFamily="34" charset="0"/>
              <a:buNone/>
            </a:pPr>
            <a:r>
              <a:rPr lang="ru-RU" sz="2400" dirty="0" smtClean="0">
                <a:solidFill>
                  <a:srgbClr val="8701AB"/>
                </a:solidFill>
                <a:latin typeface="Muller Medium" pitchFamily="50" charset="-52"/>
              </a:rPr>
              <a:t>4)Информационно -</a:t>
            </a:r>
            <a:r>
              <a:rPr lang="ru-RU" sz="2400" dirty="0" err="1" smtClean="0">
                <a:solidFill>
                  <a:srgbClr val="8701AB"/>
                </a:solidFill>
                <a:latin typeface="Muller Medium" pitchFamily="50" charset="-52"/>
              </a:rPr>
              <a:t>медийное</a:t>
            </a:r>
            <a:endParaRPr lang="ru-RU" sz="2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pic>
        <p:nvPicPr>
          <p:cNvPr id="3076" name="Picture 4" descr="Проекты РДШ | ВКонтак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8" b="98430" l="9886" r="89861">
                        <a14:foregroundMark x1="29151" y1="23543" x2="70342" y2="74664"/>
                        <a14:foregroundMark x1="71483" y1="27578" x2="28517" y2="74664"/>
                        <a14:foregroundMark x1="26869" y1="29596" x2="69075" y2="79821"/>
                        <a14:foregroundMark x1="73131" y1="70628" x2="66286" y2="81839"/>
                        <a14:foregroundMark x1="66286" y1="81839" x2="66286" y2="81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39" y="2574210"/>
            <a:ext cx="3286773" cy="185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9B6A93A-0FCB-49A2-9BCB-0A56B730953F}"/>
              </a:ext>
            </a:extLst>
          </p:cNvPr>
          <p:cNvCxnSpPr>
            <a:cxnSpLocks/>
          </p:cNvCxnSpPr>
          <p:nvPr/>
        </p:nvCxnSpPr>
        <p:spPr>
          <a:xfrm>
            <a:off x="3575344" y="3422851"/>
            <a:ext cx="4663781" cy="2233944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8C8E587-7332-41E6-B578-69B3C000BB43}"/>
              </a:ext>
            </a:extLst>
          </p:cNvPr>
          <p:cNvCxnSpPr>
            <a:cxnSpLocks/>
          </p:cNvCxnSpPr>
          <p:nvPr/>
        </p:nvCxnSpPr>
        <p:spPr>
          <a:xfrm>
            <a:off x="7269426" y="3539036"/>
            <a:ext cx="1137158" cy="144602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20412BB5-AEA4-4368-AA5A-121FA32898D3}"/>
              </a:ext>
            </a:extLst>
          </p:cNvPr>
          <p:cNvCxnSpPr>
            <a:cxnSpLocks/>
          </p:cNvCxnSpPr>
          <p:nvPr/>
        </p:nvCxnSpPr>
        <p:spPr>
          <a:xfrm flipV="1">
            <a:off x="7047889" y="3829249"/>
            <a:ext cx="1236222" cy="1106901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8" name="Picture 6" descr="Камчатский региональный этап Всероссийской детско-юношеской  военно-спортивной игры «Зарница» |РДШ — Российское движение школьников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9" b="96545" l="9826" r="89801">
                        <a14:foregroundMark x1="42164" y1="60000" x2="42164" y2="60000"/>
                        <a14:foregroundMark x1="28483" y1="44364" x2="28483" y2="44364"/>
                        <a14:foregroundMark x1="30348" y1="39091" x2="30348" y2="39091"/>
                        <a14:foregroundMark x1="33333" y1="35636" x2="50622" y2="33091"/>
                        <a14:foregroundMark x1="51119" y1="32182" x2="51119" y2="28727"/>
                        <a14:foregroundMark x1="37438" y1="58364" x2="52985" y2="60909"/>
                        <a14:foregroundMark x1="34453" y1="47818" x2="43408" y2="73091"/>
                        <a14:foregroundMark x1="36816" y1="26000" x2="68532" y2="61818"/>
                        <a14:foregroundMark x1="36816" y1="70545" x2="63060" y2="26000"/>
                        <a14:foregroundMark x1="76244" y1="37273" x2="41667" y2="28727"/>
                        <a14:foregroundMark x1="54104" y1="19091" x2="64925" y2="89636"/>
                        <a14:foregroundMark x1="24876" y1="37273" x2="66045" y2="40909"/>
                        <a14:foregroundMark x1="26119" y1="32182" x2="60075" y2="67818"/>
                        <a14:foregroundMark x1="21891" y1="36545" x2="68532" y2="37273"/>
                        <a14:foregroundMark x1="22512" y1="33818" x2="44030" y2="5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2619"/>
          <a:stretch/>
        </p:blipFill>
        <p:spPr bwMode="auto">
          <a:xfrm>
            <a:off x="461341" y="4696567"/>
            <a:ext cx="3193290" cy="181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30BF903-AD95-4DBA-84BF-D4CDA483B5AF}"/>
              </a:ext>
            </a:extLst>
          </p:cNvPr>
          <p:cNvCxnSpPr>
            <a:cxnSpLocks/>
          </p:cNvCxnSpPr>
          <p:nvPr/>
        </p:nvCxnSpPr>
        <p:spPr>
          <a:xfrm flipV="1">
            <a:off x="3486150" y="4326107"/>
            <a:ext cx="4700855" cy="144602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8" y="2186734"/>
            <a:ext cx="3472545" cy="242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036" t="14718" r="29405" b="5281"/>
          <a:stretch/>
        </p:blipFill>
        <p:spPr>
          <a:xfrm>
            <a:off x="-5169002" y="-70208"/>
            <a:ext cx="5359048" cy="82529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036" t="14718" r="29405" b="5281"/>
          <a:stretch/>
        </p:blipFill>
        <p:spPr>
          <a:xfrm>
            <a:off x="12082661" y="-987117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3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8" grpId="0" build="p"/>
      <p:bldP spid="19" grpId="0" build="p"/>
      <p:bldP spid="20" grpId="0" build="p"/>
      <p:bldP spid="21" grpId="0" build="p"/>
      <p:bldP spid="26" grpId="0" build="p"/>
      <p:bldP spid="27" grpId="0" build="p"/>
      <p:bldP spid="28" grpId="0" build="p"/>
      <p:bldP spid="2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8DF5C30F-C989-455F-B65A-5EE31F0BC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32" y="991391"/>
            <a:ext cx="10131642" cy="483063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Как называется проект РДШ, который курирует известный шеф-повар Константин Ивлев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?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А) Шеф в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школе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 </a:t>
            </a:r>
            <a:endParaRPr lang="ru-RU" sz="4800" dirty="0" smtClean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Б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) Я познаю Россию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В) Плоды науки</a:t>
            </a: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1063174" y="5822021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3896797" y="247848"/>
            <a:ext cx="5359048" cy="825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22" y="388506"/>
            <a:ext cx="5452345" cy="59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1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1008310" y="5900722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1ADF0F4-ADA8-4675-8A2A-AE5590F74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32" y="1266098"/>
            <a:ext cx="10495537" cy="4325805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Какой проект РДШ объединяет все направления движения?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 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А)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ПРОДРОН</a:t>
            </a:r>
            <a:endParaRPr lang="ru-RU" sz="44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Б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) Смены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РДШ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В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РДШ – ТЕРРИТОРИЯ САМОУПРАВЛЕНИЯ</a:t>
            </a:r>
            <a:endParaRPr lang="ru-RU" sz="4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23DC3B-A830-415C-A944-799A969E4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33" y="637286"/>
            <a:ext cx="9862778" cy="556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6" t="14718" r="29405" b="5281"/>
          <a:stretch/>
        </p:blipFill>
        <p:spPr>
          <a:xfrm rot="20966693">
            <a:off x="11392284" y="-1156661"/>
            <a:ext cx="5477166" cy="84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676693">
            <a:off x="11591069" y="-957876"/>
            <a:ext cx="5477166" cy="8434838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4A26DEC9-6A69-4B6F-ABED-C1622FC0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4" y="519817"/>
            <a:ext cx="11109679" cy="199693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В каком Всероссийском проекте РДШ кураторами-наставниками для участников были театральные деятели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?</a:t>
            </a:r>
            <a:endParaRPr lang="ru-RU" sz="54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А) Творческая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мастерская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Б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КОД ТВОРЧЕСТВА</a:t>
            </a:r>
            <a:endParaRPr lang="ru-RU" sz="44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В)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АРТФЕСТ РДШ</a:t>
            </a:r>
            <a:endParaRPr lang="ru-RU" sz="4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20966693">
            <a:off x="-4767535" y="-140148"/>
            <a:ext cx="5598765" cy="8622100"/>
          </a:xfrm>
          <a:prstGeom prst="rect">
            <a:avLst/>
          </a:prstGeom>
        </p:spPr>
      </p:pic>
      <p:pic>
        <p:nvPicPr>
          <p:cNvPr id="15" name="Picture 2" descr="Творческая мастерская РДШ |РДШ — Российское движение школь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9" y="325933"/>
            <a:ext cx="11027972" cy="605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11008310" y="5826706"/>
            <a:ext cx="846041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6727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84825-9389-4BF1-81F1-314854EA3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2"/>
          <a:stretch/>
        </p:blipFill>
        <p:spPr>
          <a:xfrm>
            <a:off x="239697" y="229374"/>
            <a:ext cx="11705823" cy="6362296"/>
          </a:xfrm>
          <a:prstGeom prst="rect">
            <a:avLst/>
          </a:prstGeom>
        </p:spPr>
      </p:pic>
      <p:pic>
        <p:nvPicPr>
          <p:cNvPr id="5" name="Российское движение школьник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140" y="316509"/>
            <a:ext cx="11000935" cy="61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5DB75F11-E6C2-4248-8E41-8BBCA5EF4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904" y="703568"/>
            <a:ext cx="7779896" cy="2982780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Правда ли, что музыку к главной песне РДШ написал известный российский композитор Игорь Крутой?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	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ДА				НЕТ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728672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F46DFBF-312B-4E74-A4BC-ED6D46DB7F9D}"/>
              </a:ext>
            </a:extLst>
          </p:cNvPr>
          <p:cNvSpPr txBox="1">
            <a:spLocks/>
          </p:cNvSpPr>
          <p:nvPr/>
        </p:nvSpPr>
        <p:spPr>
          <a:xfrm>
            <a:off x="553269" y="5087530"/>
            <a:ext cx="10481437" cy="136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ДА! Под эту песню создан официальный </a:t>
            </a:r>
            <a:r>
              <a:rPr lang="ru-RU" sz="4400" dirty="0" err="1">
                <a:solidFill>
                  <a:srgbClr val="C00000"/>
                </a:solidFill>
                <a:latin typeface="Muller Medium" pitchFamily="50" charset="-52"/>
              </a:rPr>
              <a:t>Флешмоб</a:t>
            </a: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 РДШ.</a:t>
            </a:r>
          </a:p>
        </p:txBody>
      </p:sp>
      <p:sp>
        <p:nvSpPr>
          <p:cNvPr id="3" name="AutoShape 2" descr="Игорь Крутой — биография, личная жизнь, новости, фото, песни, музыка,  возраст, жена 2021 - 24С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img.discogs.com/XTtXaZYCr78R-gOyQZS5VY6s-rE=/fit-in/300x300/filters:strip_icc():format(jpeg):mode_rgb():quality(40)/discogs-images/A-641494-1500054318-8230.jpe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9"/>
          <a:stretch/>
        </p:blipFill>
        <p:spPr bwMode="auto">
          <a:xfrm>
            <a:off x="696277" y="703568"/>
            <a:ext cx="3131627" cy="431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6" t="14718" r="29405" b="5281"/>
          <a:stretch/>
        </p:blipFill>
        <p:spPr>
          <a:xfrm>
            <a:off x="-5009974" y="-70208"/>
            <a:ext cx="5359048" cy="82529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6" t="14718" r="29405" b="5281"/>
          <a:stretch/>
        </p:blipFill>
        <p:spPr>
          <a:xfrm>
            <a:off x="11804362" y="-987117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CF06B539-6CF9-46FE-BEE1-1116EE734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073" y="956305"/>
            <a:ext cx="9947163" cy="298278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Правда ли, что любой активный школьник может стать лидером одного из направлений в школе, городе или регионе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?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ДА				НЕТ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B96DB6DD-B4F2-4A7E-A52B-D096102E5D41}"/>
              </a:ext>
            </a:extLst>
          </p:cNvPr>
          <p:cNvSpPr txBox="1">
            <a:spLocks/>
          </p:cNvSpPr>
          <p:nvPr/>
        </p:nvSpPr>
        <p:spPr>
          <a:xfrm>
            <a:off x="1345213" y="5010312"/>
            <a:ext cx="10262587" cy="144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 smtClean="0">
                <a:solidFill>
                  <a:srgbClr val="C00000"/>
                </a:solidFill>
                <a:latin typeface="Muller Medium" pitchFamily="50" charset="-52"/>
              </a:rPr>
              <a:t>ДА! Активность </a:t>
            </a: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и инициативность – ключ к успеху!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20966693">
            <a:off x="-4877518" y="-140148"/>
            <a:ext cx="5598765" cy="8622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20966693">
            <a:off x="11392284" y="-1430981"/>
            <a:ext cx="5477166" cy="84348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0E5F04-62D5-49E5-A862-9845BBFFF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40" y="340514"/>
            <a:ext cx="9832025" cy="6236978"/>
          </a:xfrm>
          <a:prstGeom prst="rect">
            <a:avLst/>
          </a:prstGeom>
        </p:spPr>
      </p:pic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10728672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1399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p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E081536D-00EF-4795-86F2-8989D2F21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637193"/>
            <a:ext cx="11919861" cy="309708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Правда ли, что победители конкурсов РДШ могут получить бесплатную путевку во Всероссийский детский центр "Орленок", "Океан" или "Смена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"?</a:t>
            </a:r>
            <a:endParaRPr lang="ru-RU" sz="44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ДА				НЕТ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9F1BA23-095A-4412-A520-B6721672D7D1}"/>
              </a:ext>
            </a:extLst>
          </p:cNvPr>
          <p:cNvSpPr txBox="1">
            <a:spLocks/>
          </p:cNvSpPr>
          <p:nvPr/>
        </p:nvSpPr>
        <p:spPr>
          <a:xfrm>
            <a:off x="1090430" y="4386377"/>
            <a:ext cx="9982840" cy="136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ДА, а также победители отдельных конкурсов на участие в </a:t>
            </a:r>
            <a:r>
              <a:rPr lang="ru-RU" sz="4400" dirty="0" smtClean="0">
                <a:solidFill>
                  <a:srgbClr val="C00000"/>
                </a:solidFill>
                <a:latin typeface="Muller Medium" pitchFamily="50" charset="-52"/>
              </a:rPr>
              <a:t>смене РДШ.</a:t>
            </a:r>
            <a:endParaRPr lang="ru-RU" sz="4400" dirty="0">
              <a:solidFill>
                <a:srgbClr val="C00000"/>
              </a:solidFill>
              <a:latin typeface="Muller Medium" pitchFamily="50" charset="-52"/>
            </a:endParaRP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795347" y="5752059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4535147" y="225524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04F6DDED-D0E4-45B7-A646-FD4D73FE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560815"/>
            <a:ext cx="11919861" cy="309708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Правда ли, что Всероссийский конкурс профессионального мастерства «Делай, как я!» проходит в декабре и является итоговым мероприятием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РДШ в году?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ДА				НЕТ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3D7C2CC8-2632-41DA-A346-EE42121915D7}"/>
              </a:ext>
            </a:extLst>
          </p:cNvPr>
          <p:cNvSpPr txBox="1">
            <a:spLocks/>
          </p:cNvSpPr>
          <p:nvPr/>
        </p:nvSpPr>
        <p:spPr>
          <a:xfrm>
            <a:off x="1534453" y="5230499"/>
            <a:ext cx="10262587" cy="13656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НЕТ, это – ЗИМНИЙ </a:t>
            </a:r>
            <a:r>
              <a:rPr lang="ru-RU" sz="4400" dirty="0" smtClean="0">
                <a:solidFill>
                  <a:srgbClr val="C00000"/>
                </a:solidFill>
                <a:latin typeface="Muller Medium" pitchFamily="50" charset="-52"/>
              </a:rPr>
              <a:t>ФЕСТИВАЛЬ РДШ.</a:t>
            </a:r>
            <a:endParaRPr lang="ru-RU" sz="4400" dirty="0">
              <a:solidFill>
                <a:srgbClr val="C00000"/>
              </a:solidFill>
              <a:latin typeface="Muller Medium" pitchFamily="50" charset="-52"/>
            </a:endParaRPr>
          </a:p>
        </p:txBody>
      </p:sp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479991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4535147" y="225524"/>
            <a:ext cx="5359048" cy="82529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393907">
            <a:off x="11841022" y="-1070401"/>
            <a:ext cx="5359048" cy="82529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EF3108-5176-4B34-9F49-9B6957EC8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00" y="583395"/>
            <a:ext cx="7833899" cy="553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93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uiExpand="1" build="p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84825-9389-4BF1-81F1-314854EA3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2"/>
          <a:stretch/>
        </p:blipFill>
        <p:spPr>
          <a:xfrm>
            <a:off x="239697" y="229374"/>
            <a:ext cx="11705823" cy="6362296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58" y="350325"/>
            <a:ext cx="10880700" cy="61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6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20966693">
            <a:off x="-4547759" y="320117"/>
            <a:ext cx="5359048" cy="825293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94EEE24-DD7A-466C-ACA2-06DB3E28D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73523"/>
              </p:ext>
            </p:extLst>
          </p:nvPr>
        </p:nvGraphicFramePr>
        <p:xfrm>
          <a:off x="1292651" y="1725922"/>
          <a:ext cx="10017723" cy="4531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0499">
                  <a:extLst>
                    <a:ext uri="{9D8B030D-6E8A-4147-A177-3AD203B41FA5}">
                      <a16:colId xmlns:a16="http://schemas.microsoft.com/office/drawing/2014/main" val="2542639602"/>
                    </a:ext>
                  </a:extLst>
                </a:gridCol>
                <a:gridCol w="1681807">
                  <a:extLst>
                    <a:ext uri="{9D8B030D-6E8A-4147-A177-3AD203B41FA5}">
                      <a16:colId xmlns:a16="http://schemas.microsoft.com/office/drawing/2014/main" val="3778290600"/>
                    </a:ext>
                  </a:extLst>
                </a:gridCol>
                <a:gridCol w="1698057">
                  <a:extLst>
                    <a:ext uri="{9D8B030D-6E8A-4147-A177-3AD203B41FA5}">
                      <a16:colId xmlns:a16="http://schemas.microsoft.com/office/drawing/2014/main" val="4261899123"/>
                    </a:ext>
                  </a:extLst>
                </a:gridCol>
                <a:gridCol w="1795554">
                  <a:extLst>
                    <a:ext uri="{9D8B030D-6E8A-4147-A177-3AD203B41FA5}">
                      <a16:colId xmlns:a16="http://schemas.microsoft.com/office/drawing/2014/main" val="3655899204"/>
                    </a:ext>
                  </a:extLst>
                </a:gridCol>
                <a:gridCol w="1681806">
                  <a:extLst>
                    <a:ext uri="{9D8B030D-6E8A-4147-A177-3AD203B41FA5}">
                      <a16:colId xmlns:a16="http://schemas.microsoft.com/office/drawing/2014/main" val="220822437"/>
                    </a:ext>
                  </a:extLst>
                </a:gridCol>
              </a:tblGrid>
              <a:tr h="9063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188053"/>
                  </a:ext>
                </a:extLst>
              </a:tr>
              <a:tr h="9063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4800" kern="1200" dirty="0">
                        <a:solidFill>
                          <a:schemeClr val="tx1"/>
                        </a:solidFill>
                        <a:latin typeface="Peach Milk 2.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212408"/>
                  </a:ext>
                </a:extLst>
              </a:tr>
              <a:tr h="9063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969266"/>
                  </a:ext>
                </a:extLst>
              </a:tr>
              <a:tr h="906316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2800" kern="1200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174474"/>
                  </a:ext>
                </a:extLst>
              </a:tr>
              <a:tr h="9063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071239"/>
                  </a:ext>
                </a:extLst>
              </a:tr>
            </a:tbl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5023054" y="1783973"/>
            <a:ext cx="5677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3" action="ppaction://hlinksldjump"/>
              </a:rPr>
              <a:t>1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1" name="Прямоугольник 50">
            <a:hlinkClick r:id="rId4" action="ppaction://hlinksldjump"/>
          </p:cNvPr>
          <p:cNvSpPr/>
          <p:nvPr/>
        </p:nvSpPr>
        <p:spPr>
          <a:xfrm>
            <a:off x="6687405" y="1755336"/>
            <a:ext cx="5517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4" action="ppaction://hlinksldjump"/>
              </a:rPr>
              <a:t>2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201759" y="2681702"/>
            <a:ext cx="5902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5" action="ppaction://hlinksldjump"/>
              </a:rPr>
              <a:t>8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472448" y="2705533"/>
            <a:ext cx="532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6" action="ppaction://hlinksldjump"/>
              </a:rPr>
              <a:t>7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029499" y="2675088"/>
            <a:ext cx="5469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7" action="ppaction://hlinksldjump"/>
              </a:rPr>
              <a:t>5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685802" y="2659367"/>
            <a:ext cx="5806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8" action="ppaction://hlinksldjump"/>
              </a:rPr>
              <a:t>6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0186889" y="1775280"/>
            <a:ext cx="5886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9" action="ppaction://hlinksldjump"/>
              </a:rPr>
              <a:t>4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472448" y="1756050"/>
            <a:ext cx="5517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0" action="ppaction://hlinksldjump"/>
              </a:rPr>
              <a:t>3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571069" y="5384380"/>
            <a:ext cx="873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1" action="ppaction://hlinksldjump"/>
              </a:rPr>
              <a:t>18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560651" y="4479855"/>
            <a:ext cx="872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2" action="ppaction://hlinksldjump"/>
              </a:rPr>
              <a:t>14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909147" y="5400438"/>
            <a:ext cx="8162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3" action="ppaction://hlinksldjump"/>
              </a:rPr>
              <a:t>17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899136" y="4473893"/>
            <a:ext cx="8354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4" action="ppaction://hlinksldjump"/>
              </a:rPr>
              <a:t>13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548315" y="3560086"/>
            <a:ext cx="9028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5" action="ppaction://hlinksldjump"/>
              </a:rPr>
              <a:t>10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3" name="Прямоугольник 62">
            <a:hlinkClick r:id="rId16" action="ppaction://hlinksldjump"/>
          </p:cNvPr>
          <p:cNvSpPr/>
          <p:nvPr/>
        </p:nvSpPr>
        <p:spPr>
          <a:xfrm>
            <a:off x="5015967" y="3582113"/>
            <a:ext cx="5806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6" action="ppaction://hlinksldjump"/>
              </a:rPr>
              <a:t>9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356602" y="3570864"/>
            <a:ext cx="7521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7" action="ppaction://hlinksldjump"/>
              </a:rPr>
              <a:t>11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334159" y="4479855"/>
            <a:ext cx="830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8" action="ppaction://hlinksldjump"/>
              </a:rPr>
              <a:t>15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338166" y="5371209"/>
            <a:ext cx="8643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19" action="ppaction://hlinksldjump"/>
              </a:rPr>
              <a:t>19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0108341" y="3577869"/>
            <a:ext cx="8354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20" action="ppaction://hlinksldjump"/>
              </a:rPr>
              <a:t>12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0070241" y="4508689"/>
            <a:ext cx="8643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21" action="ppaction://hlinksldjump"/>
              </a:rPr>
              <a:t>16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985509" y="5395086"/>
            <a:ext cx="9861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atin typeface="Muller Bold" pitchFamily="50" charset="-52"/>
                <a:hlinkClick r:id="rId22" action="ppaction://hlinksldjump"/>
              </a:rPr>
              <a:t>20</a:t>
            </a:r>
            <a:endParaRPr lang="ru-RU" sz="4800" dirty="0">
              <a:latin typeface="Muller Bold" pitchFamily="50" charset="-52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0056AA0-0324-4CA0-AA05-048EB03D3AA3}"/>
              </a:ext>
            </a:extLst>
          </p:cNvPr>
          <p:cNvSpPr/>
          <p:nvPr/>
        </p:nvSpPr>
        <p:spPr>
          <a:xfrm>
            <a:off x="1411392" y="1811903"/>
            <a:ext cx="29740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Muller Medium" pitchFamily="50" charset="-52"/>
              </a:rPr>
              <a:t>ФАКТЫ</a:t>
            </a:r>
            <a:endParaRPr lang="ru-RU" sz="4400" dirty="0">
              <a:solidFill>
                <a:srgbClr val="002060"/>
              </a:solidFill>
              <a:latin typeface="Muller Medium" pitchFamily="50" charset="-52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FF10C275-6FA0-4601-9398-44777F10A774}"/>
              </a:ext>
            </a:extLst>
          </p:cNvPr>
          <p:cNvSpPr/>
          <p:nvPr/>
        </p:nvSpPr>
        <p:spPr>
          <a:xfrm>
            <a:off x="1171779" y="2830387"/>
            <a:ext cx="34151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uller Bold" pitchFamily="50" charset="-52"/>
              </a:rPr>
              <a:t>НАПРАВЛЕНИЯ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CE79FE5-461A-4D85-9E2F-2F72EE4E9D60}"/>
              </a:ext>
            </a:extLst>
          </p:cNvPr>
          <p:cNvSpPr/>
          <p:nvPr/>
        </p:nvSpPr>
        <p:spPr>
          <a:xfrm>
            <a:off x="1397288" y="3612892"/>
            <a:ext cx="29740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Muller Medium" pitchFamily="50" charset="-52"/>
              </a:rPr>
              <a:t>ЛИЦА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836FB891-3E1A-4B2F-8FB2-D9A70B8CA9BB}"/>
              </a:ext>
            </a:extLst>
          </p:cNvPr>
          <p:cNvSpPr/>
          <p:nvPr/>
        </p:nvSpPr>
        <p:spPr>
          <a:xfrm>
            <a:off x="1228753" y="4564572"/>
            <a:ext cx="333929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Muller Medium" pitchFamily="50" charset="-52"/>
              </a:rPr>
              <a:t>ПРОЕКТЫ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B96A5705-0933-44F9-98AA-F42325DB4333}"/>
              </a:ext>
            </a:extLst>
          </p:cNvPr>
          <p:cNvSpPr/>
          <p:nvPr/>
        </p:nvSpPr>
        <p:spPr>
          <a:xfrm>
            <a:off x="1195599" y="5553098"/>
            <a:ext cx="33675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uller Bold" pitchFamily="50" charset="-52"/>
              </a:rPr>
              <a:t>ВЕРЮ/НЕ ВЕРЮ</a:t>
            </a:r>
          </a:p>
        </p:txBody>
      </p: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id="{9AB86C6D-8830-4B3B-A5F9-17D5B75EA285}"/>
              </a:ext>
            </a:extLst>
          </p:cNvPr>
          <p:cNvSpPr txBox="1">
            <a:spLocks/>
          </p:cNvSpPr>
          <p:nvPr/>
        </p:nvSpPr>
        <p:spPr>
          <a:xfrm>
            <a:off x="323850" y="394157"/>
            <a:ext cx="11353800" cy="1277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Muller Bold" pitchFamily="50" charset="-52"/>
              </a:rPr>
              <a:t>ЧТО ТЫ ЗНАЕШЬ О РДШ?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Muller Bold" pitchFamily="50" charset="-52"/>
              </a:rPr>
              <a:t>За каждый верный ответ можно получить 5 баллов.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42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321" y="499742"/>
            <a:ext cx="11585359" cy="332368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Сколько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лет 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в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2020 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году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исполнилось 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Российскому движению школьников?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А)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3 года 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		Б)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5 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лет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В) </a:t>
            </a: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10 лет</a:t>
            </a:r>
            <a:endParaRPr lang="ru-RU" sz="54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15779" y="5211193"/>
            <a:ext cx="9760443" cy="136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5 </a:t>
            </a:r>
            <a:r>
              <a:rPr lang="ru-RU" sz="4400" dirty="0" smtClean="0">
                <a:solidFill>
                  <a:srgbClr val="C00000"/>
                </a:solidFill>
                <a:latin typeface="Muller Medium" pitchFamily="50" charset="-52"/>
              </a:rPr>
              <a:t>лет. Указ </a:t>
            </a: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о создании РДШ был подписан 29 октября 2015 </a:t>
            </a:r>
            <a:r>
              <a:rPr lang="ru-RU" sz="4400" dirty="0" smtClean="0">
                <a:solidFill>
                  <a:srgbClr val="C00000"/>
                </a:solidFill>
                <a:latin typeface="Muller Medium" pitchFamily="50" charset="-52"/>
              </a:rPr>
              <a:t>года.</a:t>
            </a:r>
            <a:endParaRPr lang="ru-RU" sz="4400" dirty="0">
              <a:solidFill>
                <a:srgbClr val="C00000"/>
              </a:solidFill>
              <a:latin typeface="Muller Medium" pitchFamily="50" charset="-52"/>
            </a:endParaRPr>
          </a:p>
        </p:txBody>
      </p:sp>
      <p:sp>
        <p:nvSpPr>
          <p:cNvPr id="7" name="Стрелка вправо 6">
            <a:hlinkClick r:id="rId2" action="ppaction://hlinksldjump"/>
          </p:cNvPr>
          <p:cNvSpPr/>
          <p:nvPr/>
        </p:nvSpPr>
        <p:spPr>
          <a:xfrm>
            <a:off x="11008310" y="5985064"/>
            <a:ext cx="834501" cy="606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Peach Milk 2.0" pitchFamily="50" charset="0"/>
              </a:rPr>
              <a:t>назад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4169387" y="225524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1034706" y="5929658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EAB9725-CD40-46EF-B3A1-5E32D3CE6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21" y="332435"/>
            <a:ext cx="11585359" cy="3882980"/>
          </a:xfrm>
        </p:spPr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В скольких регионах нашей страны есть 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Российское движение школьников?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А) в 42     Б) в 26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В) в 85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E4C655C-7008-4AE5-A3A9-4F9378B69517}"/>
              </a:ext>
            </a:extLst>
          </p:cNvPr>
          <p:cNvSpPr txBox="1">
            <a:spLocks/>
          </p:cNvSpPr>
          <p:nvPr/>
        </p:nvSpPr>
        <p:spPr>
          <a:xfrm>
            <a:off x="964707" y="5686425"/>
            <a:ext cx="10262587" cy="890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>
                <a:solidFill>
                  <a:srgbClr val="C00000"/>
                </a:solidFill>
                <a:latin typeface="Muller Bold" pitchFamily="50" charset="-52"/>
              </a:rPr>
              <a:t>В 85 регионах России (в каждом регионе).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11527814" y="-1009441"/>
            <a:ext cx="5359048" cy="8252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20966693">
            <a:off x="-4547759" y="257055"/>
            <a:ext cx="5359048" cy="8252936"/>
          </a:xfrm>
          <a:prstGeom prst="rect">
            <a:avLst/>
          </a:prstGeom>
        </p:spPr>
      </p:pic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10963683" y="5929658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AC20FFD-1489-43A0-98EF-1BBC77DFB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21" y="512078"/>
            <a:ext cx="11585359" cy="4216263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Кто подписал указ о создании </a:t>
            </a: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РДШ?</a:t>
            </a:r>
            <a:endParaRPr lang="ru-RU" sz="48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А) Президент РФ		</a:t>
            </a:r>
            <a:endParaRPr lang="ru-RU" sz="4800" dirty="0" smtClean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Б) Министр образования и науки РФ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4800" dirty="0" smtClean="0">
                <a:solidFill>
                  <a:srgbClr val="8701AB"/>
                </a:solidFill>
                <a:latin typeface="Muller Medium" pitchFamily="50" charset="-52"/>
              </a:rPr>
              <a:t>В</a:t>
            </a:r>
            <a:r>
              <a:rPr lang="ru-RU" sz="4800" dirty="0">
                <a:solidFill>
                  <a:srgbClr val="8701AB"/>
                </a:solidFill>
                <a:latin typeface="Muller Medium" pitchFamily="50" charset="-52"/>
              </a:rPr>
              <a:t>) Премьер-министр РФ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C785D44-C24D-4F78-A725-7C570FB8D488}"/>
              </a:ext>
            </a:extLst>
          </p:cNvPr>
          <p:cNvSpPr txBox="1">
            <a:spLocks/>
          </p:cNvSpPr>
          <p:nvPr/>
        </p:nvSpPr>
        <p:spPr>
          <a:xfrm>
            <a:off x="402455" y="4864352"/>
            <a:ext cx="11387090" cy="13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Президент Российской Федерации – </a:t>
            </a:r>
            <a:r>
              <a:rPr lang="ru-RU" sz="4400" dirty="0" smtClean="0">
                <a:solidFill>
                  <a:srgbClr val="C00000"/>
                </a:solidFill>
                <a:latin typeface="Muller Medium" pitchFamily="50" charset="-52"/>
              </a:rPr>
              <a:t>Владимир </a:t>
            </a:r>
            <a:r>
              <a:rPr lang="ru-RU" sz="4400" dirty="0">
                <a:solidFill>
                  <a:srgbClr val="C00000"/>
                </a:solidFill>
                <a:latin typeface="Muller Medium" pitchFamily="50" charset="-52"/>
              </a:rPr>
              <a:t>Владимирович Путин.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2E2EFD-04EB-4341-90C6-2B49A24E1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3" t="18472" r="53594" b="46111"/>
          <a:stretch/>
        </p:blipFill>
        <p:spPr>
          <a:xfrm>
            <a:off x="3394136" y="718001"/>
            <a:ext cx="8448675" cy="4216262"/>
          </a:xfrm>
          <a:prstGeom prst="rect">
            <a:avLst/>
          </a:prstGeom>
        </p:spPr>
      </p:pic>
      <p:pic>
        <p:nvPicPr>
          <p:cNvPr id="18" name="Picture 2" descr="Картинки по запросу путин">
            <a:extLst>
              <a:ext uri="{FF2B5EF4-FFF2-40B4-BE49-F238E27FC236}">
                <a16:creationId xmlns:a16="http://schemas.microsoft.com/office/drawing/2014/main" id="{A1F5F247-8AE9-4335-A78D-E795F50EB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r="30970"/>
          <a:stretch/>
        </p:blipFill>
        <p:spPr bwMode="auto">
          <a:xfrm>
            <a:off x="349189" y="749532"/>
            <a:ext cx="3222899" cy="409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89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10941736" y="5929658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BFB0289-2967-4316-9CED-1495D0CCAFFC}"/>
              </a:ext>
            </a:extLst>
          </p:cNvPr>
          <p:cNvSpPr txBox="1">
            <a:spLocks/>
          </p:cNvSpPr>
          <p:nvPr/>
        </p:nvSpPr>
        <p:spPr>
          <a:xfrm>
            <a:off x="810700" y="4601107"/>
            <a:ext cx="10570600" cy="136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Muller Medium" pitchFamily="50" charset="-52"/>
              </a:rPr>
              <a:t>ПОСВЯТИТЬ В ЧЛЕНЫ РДШ МОГУТ ПРЕДСЕДАТЕЛИ И ЛИДЕРЫ РДШ, ВЕТЕРАНЫ ПИОНЕРСКОЙ ОРГАНИЗАЦИИ И ПОЧЕТНЫЕ ЖИТЕЛИ ТВОЕГО ГОРОДА</a:t>
            </a:r>
            <a:r>
              <a:rPr lang="ru-RU" sz="3200" dirty="0" smtClean="0">
                <a:solidFill>
                  <a:srgbClr val="C00000"/>
                </a:solidFill>
                <a:latin typeface="Muller Medium" pitchFamily="50" charset="-52"/>
                <a:sym typeface="Wingdings" panose="05000000000000000000" pitchFamily="2" charset="2"/>
              </a:rPr>
              <a:t>.</a:t>
            </a:r>
            <a:endParaRPr lang="ru-RU" sz="3200" dirty="0">
              <a:solidFill>
                <a:srgbClr val="C00000"/>
              </a:solidFill>
              <a:latin typeface="Muller Medium" pitchFamily="50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6" t="14718" r="29405" b="5281"/>
          <a:stretch/>
        </p:blipFill>
        <p:spPr>
          <a:xfrm rot="20966693">
            <a:off x="-4768475" y="421015"/>
            <a:ext cx="5359048" cy="8252936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BE6D798A-16F3-4439-81E9-0AEDBC31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74" y="674309"/>
            <a:ext cx="11585359" cy="332368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 smtClean="0">
                <a:solidFill>
                  <a:srgbClr val="8701AB"/>
                </a:solidFill>
                <a:latin typeface="Muller Medium" pitchFamily="50" charset="-52"/>
              </a:rPr>
              <a:t>КТО ИМЕЕТ ПРАВО ПОСВЯТИТЬ ТЕБЯ В РДШ?</a:t>
            </a: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/>
            </a:r>
            <a:b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А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ГЛАВА РЕСПУБЛИКИ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/>
            </a:r>
            <a:b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Б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ПОЧЕТНЫЙ ЖИТЕЛЬ ГОРОДА</a:t>
            </a: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/>
            </a:r>
            <a:b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4400" dirty="0">
                <a:solidFill>
                  <a:srgbClr val="8701AB"/>
                </a:solidFill>
                <a:latin typeface="Muller Medium" pitchFamily="50" charset="-52"/>
              </a:rPr>
              <a:t>В) </a:t>
            </a:r>
            <a:r>
              <a:rPr lang="ru-RU" sz="4400" dirty="0" smtClean="0">
                <a:solidFill>
                  <a:srgbClr val="8701AB"/>
                </a:solidFill>
                <a:latin typeface="Muller Medium" pitchFamily="50" charset="-52"/>
              </a:rPr>
              <a:t>МИНИСТР ОБРАЗОВАНИЯ</a:t>
            </a:r>
            <a:endParaRPr lang="ru-RU" sz="4400" dirty="0">
              <a:solidFill>
                <a:srgbClr val="8701AB"/>
              </a:solidFill>
              <a:latin typeface="Muller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556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6" t="14718" r="29405" b="5281"/>
          <a:stretch/>
        </p:blipFill>
        <p:spPr>
          <a:xfrm rot="20966693">
            <a:off x="-4169387" y="225524"/>
            <a:ext cx="5359048" cy="8252936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847113E6-29DC-4A0D-8A71-8929A46C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6" y="817582"/>
            <a:ext cx="11979876" cy="5373575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Как правильно звучат названия основных направлений РДШ?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3200" dirty="0">
                <a:solidFill>
                  <a:srgbClr val="8701AB"/>
                </a:solidFill>
                <a:latin typeface="Muller Medium" pitchFamily="50" charset="-52"/>
              </a:rPr>
              <a:t>А) Гражданский активизм, </a:t>
            </a: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Научно-школьное,</a:t>
            </a:r>
            <a:b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Военно-спортивное, Информационно-радийное</a:t>
            </a:r>
            <a:endParaRPr lang="ru-RU" sz="3200" dirty="0">
              <a:solidFill>
                <a:srgbClr val="8701AB"/>
              </a:solidFill>
              <a:latin typeface="Muller Medium" pitchFamily="50" charset="-52"/>
            </a:endParaRP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3200" dirty="0">
                <a:solidFill>
                  <a:srgbClr val="8701AB"/>
                </a:solidFill>
                <a:latin typeface="Muller Medium" pitchFamily="50" charset="-52"/>
              </a:rPr>
              <a:t> </a:t>
            </a: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       Б</a:t>
            </a:r>
            <a:r>
              <a:rPr lang="ru-RU" sz="3200" dirty="0">
                <a:solidFill>
                  <a:srgbClr val="8701AB"/>
                </a:solidFill>
                <a:latin typeface="Muller Medium" pitchFamily="50" charset="-52"/>
              </a:rPr>
              <a:t>) Информационно-медийное, Гражданская </a:t>
            </a: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активность,</a:t>
            </a:r>
            <a:b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      Военно-патриотическое, Личностное </a:t>
            </a:r>
            <a:r>
              <a:rPr lang="ru-RU" sz="3200" dirty="0">
                <a:solidFill>
                  <a:srgbClr val="8701AB"/>
                </a:solidFill>
                <a:latin typeface="Muller Medium" pitchFamily="50" charset="-52"/>
              </a:rPr>
              <a:t>развитие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	          В</a:t>
            </a:r>
            <a:r>
              <a:rPr lang="ru-RU" sz="3200" dirty="0">
                <a:solidFill>
                  <a:srgbClr val="8701AB"/>
                </a:solidFill>
                <a:latin typeface="Muller Medium" pitchFamily="50" charset="-52"/>
              </a:rPr>
              <a:t>) </a:t>
            </a: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личное развитие, Спортивно-патриотическое,</a:t>
            </a:r>
            <a:b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</a:br>
            <a:r>
              <a:rPr lang="ru-RU" sz="3200" dirty="0" err="1" smtClean="0">
                <a:solidFill>
                  <a:srgbClr val="8701AB"/>
                </a:solidFill>
                <a:latin typeface="Muller Medium" pitchFamily="50" charset="-52"/>
              </a:rPr>
              <a:t>Медийное</a:t>
            </a:r>
            <a:r>
              <a:rPr lang="ru-RU" sz="3200" dirty="0">
                <a:solidFill>
                  <a:srgbClr val="8701AB"/>
                </a:solidFill>
                <a:latin typeface="Muller Medium" pitchFamily="50" charset="-52"/>
              </a:rPr>
              <a:t>, </a:t>
            </a:r>
            <a:r>
              <a:rPr lang="ru-RU" sz="3200" dirty="0" smtClean="0">
                <a:solidFill>
                  <a:srgbClr val="8701AB"/>
                </a:solidFill>
                <a:latin typeface="Muller Medium" pitchFamily="50" charset="-52"/>
              </a:rPr>
              <a:t>Добровольческое</a:t>
            </a:r>
            <a:endParaRPr lang="ru-RU" sz="32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11008310" y="5966614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A73381-D701-463A-A074-99C6360154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63" b="74444" l="9792" r="73281">
                        <a14:foregroundMark x1="40417" y1="35463" x2="40417" y2="35463"/>
                        <a14:foregroundMark x1="40260" y1="28056" x2="40260" y2="28056"/>
                        <a14:foregroundMark x1="37969" y1="36481" x2="37969" y2="36481"/>
                        <a14:foregroundMark x1="41563" y1="40833" x2="41563" y2="40833"/>
                        <a14:foregroundMark x1="37083" y1="39815" x2="37083" y2="39815"/>
                        <a14:foregroundMark x1="44583" y1="39352" x2="44583" y2="39352"/>
                        <a14:foregroundMark x1="43750" y1="34259" x2="43750" y2="34259"/>
                        <a14:foregroundMark x1="37917" y1="32500" x2="37917" y2="32500"/>
                        <a14:foregroundMark x1="40625" y1="32037" x2="40625" y2="32037"/>
                      </a14:backgroundRemoval>
                    </a14:imgEffect>
                  </a14:imgLayer>
                </a14:imgProps>
              </a:ext>
            </a:extLst>
          </a:blip>
          <a:srcRect l="22178" t="22146" r="40439" b="28510"/>
          <a:stretch/>
        </p:blipFill>
        <p:spPr>
          <a:xfrm>
            <a:off x="1828374" y="42896"/>
            <a:ext cx="8281019" cy="61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9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rId2" action="ppaction://hlinksldjump"/>
          </p:cNvPr>
          <p:cNvSpPr/>
          <p:nvPr/>
        </p:nvSpPr>
        <p:spPr>
          <a:xfrm>
            <a:off x="10728672" y="5791200"/>
            <a:ext cx="879128" cy="662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Peach Milk 2.0" pitchFamily="50" charset="0"/>
              </a:rPr>
              <a:t>назад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BC01D4C-897A-483A-B32E-BA56C8E40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26" y="464882"/>
            <a:ext cx="11585359" cy="163498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ru-RU" sz="5400" dirty="0">
                <a:solidFill>
                  <a:srgbClr val="8701AB"/>
                </a:solidFill>
                <a:latin typeface="Muller Medium" pitchFamily="50" charset="-52"/>
              </a:rPr>
              <a:t>Соотнесите знак направления РДШ и его название: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1B5948-AFAE-43CF-B38D-E6ADE17F5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52" y="2781301"/>
            <a:ext cx="920916" cy="1362074"/>
          </a:xfrm>
          <a:prstGeom prst="rect">
            <a:avLst/>
          </a:prstGeom>
        </p:spPr>
      </p:pic>
      <p:pic>
        <p:nvPicPr>
          <p:cNvPr id="2050" name="Picture 2" descr="Картинки по запросу гражданская активность рдш">
            <a:extLst>
              <a:ext uri="{FF2B5EF4-FFF2-40B4-BE49-F238E27FC236}">
                <a16:creationId xmlns:a16="http://schemas.microsoft.com/office/drawing/2014/main" id="{AA629985-17D4-49B6-ACD8-0EE97C6D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1645" y="2926818"/>
            <a:ext cx="121500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военно патриотическое рдш">
            <a:extLst>
              <a:ext uri="{FF2B5EF4-FFF2-40B4-BE49-F238E27FC236}">
                <a16:creationId xmlns:a16="http://schemas.microsoft.com/office/drawing/2014/main" id="{8969F9BF-C973-4BE2-90CA-DDD30B99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08" y="2922338"/>
            <a:ext cx="10763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военно патриотическое рдш">
            <a:extLst>
              <a:ext uri="{FF2B5EF4-FFF2-40B4-BE49-F238E27FC236}">
                <a16:creationId xmlns:a16="http://schemas.microsoft.com/office/drawing/2014/main" id="{15F6D36F-4344-462D-8FCC-596BC477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74" y="2922338"/>
            <a:ext cx="13647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856E4FE6-53B0-492C-AEF5-CF879ACAA5B1}"/>
              </a:ext>
            </a:extLst>
          </p:cNvPr>
          <p:cNvSpPr txBox="1">
            <a:spLocks/>
          </p:cNvSpPr>
          <p:nvPr/>
        </p:nvSpPr>
        <p:spPr>
          <a:xfrm>
            <a:off x="1047162" y="3126957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А)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F06B1B6E-95D0-4748-BD9B-8F1F59C839D9}"/>
              </a:ext>
            </a:extLst>
          </p:cNvPr>
          <p:cNvSpPr txBox="1">
            <a:spLocks/>
          </p:cNvSpPr>
          <p:nvPr/>
        </p:nvSpPr>
        <p:spPr>
          <a:xfrm>
            <a:off x="3836423" y="3126957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Б)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83DA7712-3911-45FF-93B4-1AD6E7B73E38}"/>
              </a:ext>
            </a:extLst>
          </p:cNvPr>
          <p:cNvSpPr txBox="1">
            <a:spLocks/>
          </p:cNvSpPr>
          <p:nvPr/>
        </p:nvSpPr>
        <p:spPr>
          <a:xfrm>
            <a:off x="6405258" y="3126956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В)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8785097-1636-4029-8495-4C828E6035F8}"/>
              </a:ext>
            </a:extLst>
          </p:cNvPr>
          <p:cNvSpPr txBox="1">
            <a:spLocks/>
          </p:cNvSpPr>
          <p:nvPr/>
        </p:nvSpPr>
        <p:spPr>
          <a:xfrm>
            <a:off x="9439994" y="3126956"/>
            <a:ext cx="920916" cy="750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4000" dirty="0">
                <a:solidFill>
                  <a:srgbClr val="8701AB"/>
                </a:solidFill>
                <a:latin typeface="Muller Medium" pitchFamily="50" charset="-52"/>
              </a:rPr>
              <a:t>Г)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B448FC1B-FB53-4A39-A1D8-E5B8B086C52D}"/>
              </a:ext>
            </a:extLst>
          </p:cNvPr>
          <p:cNvSpPr txBox="1">
            <a:spLocks/>
          </p:cNvSpPr>
          <p:nvPr/>
        </p:nvSpPr>
        <p:spPr>
          <a:xfrm>
            <a:off x="1190448" y="4732868"/>
            <a:ext cx="2857500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1) Личностное развитие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4611ECC2-B372-49F6-AD6E-7455C4F443F1}"/>
              </a:ext>
            </a:extLst>
          </p:cNvPr>
          <p:cNvSpPr txBox="1">
            <a:spLocks/>
          </p:cNvSpPr>
          <p:nvPr/>
        </p:nvSpPr>
        <p:spPr>
          <a:xfrm>
            <a:off x="3021181" y="5791200"/>
            <a:ext cx="3028950" cy="1388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>
                <a:solidFill>
                  <a:srgbClr val="8701AB"/>
                </a:solidFill>
                <a:latin typeface="Muller Medium" pitchFamily="50" charset="-52"/>
              </a:rPr>
              <a:t>2) Гражданская активность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9ABBE91B-15CF-4C2B-B455-174589810708}"/>
              </a:ext>
            </a:extLst>
          </p:cNvPr>
          <p:cNvSpPr txBox="1">
            <a:spLocks/>
          </p:cNvSpPr>
          <p:nvPr/>
        </p:nvSpPr>
        <p:spPr>
          <a:xfrm>
            <a:off x="5384135" y="4741251"/>
            <a:ext cx="3199418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 smtClean="0">
                <a:solidFill>
                  <a:srgbClr val="8701AB"/>
                </a:solidFill>
                <a:latin typeface="Muller Medium" pitchFamily="50" charset="-52"/>
              </a:rPr>
              <a:t>3) Военно-патриотическое</a:t>
            </a:r>
            <a:endParaRPr lang="ru-RU" sz="28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9BFF0F97-9760-4B8F-A97A-77D279746FA5}"/>
              </a:ext>
            </a:extLst>
          </p:cNvPr>
          <p:cNvSpPr txBox="1">
            <a:spLocks/>
          </p:cNvSpPr>
          <p:nvPr/>
        </p:nvSpPr>
        <p:spPr>
          <a:xfrm>
            <a:off x="7297610" y="5788112"/>
            <a:ext cx="3532762" cy="1387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Corbel" pitchFamily="34" charset="0"/>
              <a:buNone/>
            </a:pPr>
            <a:r>
              <a:rPr lang="ru-RU" sz="2800" dirty="0" smtClean="0">
                <a:solidFill>
                  <a:srgbClr val="8701AB"/>
                </a:solidFill>
                <a:latin typeface="Muller Medium" pitchFamily="50" charset="-52"/>
              </a:rPr>
              <a:t>4)Информационно-</a:t>
            </a:r>
            <a:r>
              <a:rPr lang="ru-RU" sz="2800" dirty="0" err="1" smtClean="0">
                <a:solidFill>
                  <a:srgbClr val="8701AB"/>
                </a:solidFill>
                <a:latin typeface="Muller Medium" pitchFamily="50" charset="-52"/>
              </a:rPr>
              <a:t>медийное</a:t>
            </a:r>
            <a:endParaRPr lang="ru-RU" sz="2800" dirty="0">
              <a:solidFill>
                <a:srgbClr val="8701AB"/>
              </a:solidFill>
              <a:latin typeface="Muller Medium" pitchFamily="50" charset="-52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4C5CDEA-B650-4042-9630-1F3141FC86B1}"/>
              </a:ext>
            </a:extLst>
          </p:cNvPr>
          <p:cNvCxnSpPr>
            <a:stCxn id="18" idx="2"/>
            <a:endCxn id="25" idx="0"/>
          </p:cNvCxnSpPr>
          <p:nvPr/>
        </p:nvCxnSpPr>
        <p:spPr>
          <a:xfrm>
            <a:off x="1507620" y="3877594"/>
            <a:ext cx="7556371" cy="1910518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1C729BA-6708-45C2-8DA0-29934412FBBD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4535656" y="3996695"/>
            <a:ext cx="132349" cy="179450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20AF4DA-1AA9-4D45-AB12-418C95396740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2619198" y="4043028"/>
            <a:ext cx="4155730" cy="68984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7874012A-46E2-401F-A7CF-FBB2A0B6AB96}"/>
              </a:ext>
            </a:extLst>
          </p:cNvPr>
          <p:cNvCxnSpPr>
            <a:cxnSpLocks/>
          </p:cNvCxnSpPr>
          <p:nvPr/>
        </p:nvCxnSpPr>
        <p:spPr>
          <a:xfrm flipH="1">
            <a:off x="7523999" y="4043028"/>
            <a:ext cx="2082352" cy="674834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FFD637-F3CB-461F-A6E7-8609BD783D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036" t="14718" r="29405" b="5281"/>
          <a:stretch/>
        </p:blipFill>
        <p:spPr>
          <a:xfrm rot="20966693">
            <a:off x="11780062" y="-1009441"/>
            <a:ext cx="5359048" cy="82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25" grpId="0" build="p"/>
    </p:bld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2216</TotalTime>
  <Words>618</Words>
  <Application>Microsoft Office PowerPoint</Application>
  <PresentationFormat>Широкоэкранный</PresentationFormat>
  <Paragraphs>144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Corbel</vt:lpstr>
      <vt:lpstr>Muller Bold</vt:lpstr>
      <vt:lpstr>Muller Medium</vt:lpstr>
      <vt:lpstr>Peach Milk 2.0</vt:lpstr>
      <vt:lpstr>Segoe Print</vt:lpstr>
      <vt:lpstr>Wingdings</vt:lpstr>
      <vt:lpstr>Wingdings 3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Admin</cp:lastModifiedBy>
  <cp:revision>133</cp:revision>
  <dcterms:created xsi:type="dcterms:W3CDTF">2016-11-10T16:38:41Z</dcterms:created>
  <dcterms:modified xsi:type="dcterms:W3CDTF">2022-01-12T12:00:42Z</dcterms:modified>
</cp:coreProperties>
</file>