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6" r:id="rId4"/>
    <p:sldId id="267" r:id="rId5"/>
    <p:sldId id="262" r:id="rId6"/>
    <p:sldId id="274" r:id="rId7"/>
    <p:sldId id="271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D7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3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230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42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64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10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2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978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306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51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358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380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48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8BE6B-585E-4DE8-9766-7A6E68639B71}" type="datetimeFigureOut">
              <a:rPr lang="ru-RU" smtClean="0"/>
              <a:t>23.11.2019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625B7-46A7-48DA-B98C-DFB0849F1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088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2866" y="2259837"/>
            <a:ext cx="503535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PF DinDisplay Pro Black" panose="02000503030000020004" pitchFamily="2" charset="0"/>
              </a:rPr>
              <a:t>Организация и 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PF DinDisplay Pro Black" panose="02000503030000020004" pitchFamily="2" charset="0"/>
              </a:rPr>
              <a:t>проведение уроков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PF DinDisplay Pro Black" panose="02000503030000020004" pitchFamily="2" charset="0"/>
              </a:rPr>
              <a:t> социальной активности</a:t>
            </a:r>
            <a:endParaRPr lang="ru-RU" sz="3600" b="1" dirty="0">
              <a:solidFill>
                <a:srgbClr val="0070C0"/>
              </a:solidFill>
              <a:latin typeface="PF DinDisplay Pro Black" panose="02000503030000020004" pitchFamily="2" charset="0"/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162911" y="5774934"/>
            <a:ext cx="4714747" cy="640728"/>
          </a:xfrm>
          <a:prstGeom prst="parallelogram">
            <a:avLst>
              <a:gd name="adj" fmla="val 41302"/>
            </a:avLst>
          </a:prstGeom>
          <a:solidFill>
            <a:srgbClr val="0092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033233" y="5774934"/>
            <a:ext cx="32503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ГРУППА </a:t>
            </a:r>
            <a: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«</a:t>
            </a:r>
            <a: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ДЕТИ»</a:t>
            </a:r>
            <a:endParaRPr lang="ru-RU" sz="2800" dirty="0">
              <a:solidFill>
                <a:schemeClr val="bg1"/>
              </a:solidFill>
              <a:latin typeface="PF DinDisplay Pro Medium" panose="02000506000000020004" pitchFamily="2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643" y="5844459"/>
            <a:ext cx="266714" cy="25083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14" y="6043544"/>
            <a:ext cx="266714" cy="25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289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056"/>
          <a:stretch/>
        </p:blipFill>
        <p:spPr>
          <a:xfrm>
            <a:off x="-172657" y="194398"/>
            <a:ext cx="8039702" cy="12668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95195" y="504644"/>
            <a:ext cx="4466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АНАЛИЗ СИТУАЦИИ</a:t>
            </a:r>
            <a:endParaRPr lang="ru-RU" sz="36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0525" y="1800225"/>
            <a:ext cx="0" cy="1190625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3866" y="1791078"/>
            <a:ext cx="388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PF DinDisplay Pro Medium" panose="02000506000000020004" pitchFamily="2" charset="0"/>
              </a:rPr>
              <a:t>Мы не знаем, что это такое</a:t>
            </a:r>
            <a:endParaRPr lang="ru-RU" sz="2800" dirty="0">
              <a:solidFill>
                <a:srgbClr val="0070C0"/>
              </a:solidFill>
              <a:latin typeface="PF DinDisplay Pro Medium" panose="02000506000000020004" pitchFamily="2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90525" y="3383928"/>
            <a:ext cx="0" cy="1190625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3866" y="3374781"/>
            <a:ext cx="7156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PF DinDisplay Pro Medium" panose="02000506000000020004" pitchFamily="2" charset="0"/>
              </a:rPr>
              <a:t>Мы хотим узнать про уроки социальной активности</a:t>
            </a:r>
            <a:endParaRPr lang="ru-RU" sz="2800" dirty="0">
              <a:solidFill>
                <a:srgbClr val="0070C0"/>
              </a:solidFill>
              <a:latin typeface="PF DinDisplay Pro Medium" panose="02000506000000020004" pitchFamily="2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90525" y="4989113"/>
            <a:ext cx="0" cy="1190625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3183" y="5107371"/>
            <a:ext cx="50366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PF DinDisplay Pro Medium" panose="02000506000000020004" pitchFamily="2" charset="0"/>
              </a:rPr>
              <a:t>Мы стремимся развиваться в этом 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PF DinDisplay Pro Medium" panose="02000506000000020004" pitchFamily="2" charset="0"/>
              </a:rPr>
              <a:t>направлении</a:t>
            </a:r>
            <a:endParaRPr lang="ru-RU" sz="2800" dirty="0">
              <a:solidFill>
                <a:srgbClr val="0070C0"/>
              </a:solidFill>
              <a:latin typeface="PF DinDisplay Pro Medium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518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80" y="0"/>
            <a:ext cx="9144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53" y="249044"/>
            <a:ext cx="1081805" cy="144593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539" y="0"/>
            <a:ext cx="4141940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568" y="505745"/>
            <a:ext cx="6292750" cy="9325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02" r="17184" b="74861"/>
          <a:stretch/>
        </p:blipFill>
        <p:spPr>
          <a:xfrm>
            <a:off x="1381132" y="505746"/>
            <a:ext cx="896460" cy="9325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02" r="17184" b="74861"/>
          <a:stretch/>
        </p:blipFill>
        <p:spPr>
          <a:xfrm>
            <a:off x="6986967" y="505748"/>
            <a:ext cx="896460" cy="9325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93901" y="371845"/>
            <a:ext cx="40767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СТРАТЕГИЧЕСКАЯ</a:t>
            </a:r>
            <a:b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ЦЕЛЬ</a:t>
            </a:r>
            <a:endParaRPr lang="ru-RU" sz="36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790575" y="1828326"/>
            <a:ext cx="0" cy="472487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-1936927" y="3959932"/>
            <a:ext cx="4724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#</a:t>
            </a:r>
            <a:r>
              <a:rPr lang="ru-RU" sz="24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УПРАВЛЕНЧЕСКИЙ_ПРОЕКТ</a:t>
            </a:r>
            <a:endParaRPr lang="ru-RU" sz="24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752475" y="6520180"/>
            <a:ext cx="567372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24807" y="1805211"/>
            <a:ext cx="77131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  <a:t>Сформировать информационно-образовательную среду для развития социальной активности детей и молодежи</a:t>
            </a:r>
            <a:endParaRPr lang="ru-RU" sz="2800" dirty="0">
              <a:solidFill>
                <a:schemeClr val="bg1"/>
              </a:solidFill>
              <a:latin typeface="PF DinDisplay Pro Medium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283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80" y="0"/>
            <a:ext cx="9144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53" y="249044"/>
            <a:ext cx="1081805" cy="144593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539" y="0"/>
            <a:ext cx="4141940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568" y="505745"/>
            <a:ext cx="6292750" cy="9325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02" r="17184" b="74861"/>
          <a:stretch/>
        </p:blipFill>
        <p:spPr>
          <a:xfrm>
            <a:off x="1381132" y="505746"/>
            <a:ext cx="896460" cy="9325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02" r="17184" b="74861"/>
          <a:stretch/>
        </p:blipFill>
        <p:spPr>
          <a:xfrm>
            <a:off x="6986967" y="505748"/>
            <a:ext cx="896460" cy="9325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975418" y="371845"/>
            <a:ext cx="3313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ТАКТИЧЕСКАЯ</a:t>
            </a:r>
            <a:b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ЦЕЛЬ</a:t>
            </a:r>
            <a:endParaRPr lang="ru-RU" sz="36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790575" y="1828326"/>
            <a:ext cx="0" cy="472487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-1936927" y="3959932"/>
            <a:ext cx="4724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#</a:t>
            </a:r>
            <a:r>
              <a:rPr lang="ru-RU" sz="24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УПРАВЛЕНЧЕСКИЙ_ПРОЕКТ</a:t>
            </a:r>
            <a:endParaRPr lang="ru-RU" sz="24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752475" y="6520180"/>
            <a:ext cx="567372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24807" y="1805211"/>
            <a:ext cx="649613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  <a:t>Проанализировать имеющуюся информацию 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  <a:t>по социальной активности на региональном 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  <a:t>и федеральном уровнях</a:t>
            </a:r>
          </a:p>
          <a:p>
            <a:endParaRPr lang="ru-RU" sz="2800" dirty="0">
              <a:solidFill>
                <a:schemeClr val="bg1"/>
              </a:solidFill>
              <a:latin typeface="PF DinDisplay Pro Medium" panose="02000506000000020004" pitchFamily="2" charset="0"/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  <a:t>Определиться с целевой аудиторией по 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  <a:t>организации и проведению уроков 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  <a:t>социальной активности</a:t>
            </a:r>
          </a:p>
          <a:p>
            <a:endParaRPr lang="ru-RU" sz="2800" dirty="0">
              <a:solidFill>
                <a:schemeClr val="bg1"/>
              </a:solidFill>
              <a:latin typeface="PF DinDisplay Pro Medium" panose="02000506000000020004" pitchFamily="2" charset="0"/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  <a:t>Выбрать форму проведения уроков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  <a:t> социальной активности</a:t>
            </a:r>
            <a:endParaRPr lang="ru-RU" sz="2800" dirty="0">
              <a:solidFill>
                <a:schemeClr val="bg1"/>
              </a:solidFill>
              <a:latin typeface="PF DinDisplay Pro Medium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620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2" name="Прямоугольник 31"/>
          <p:cNvSpPr/>
          <p:nvPr/>
        </p:nvSpPr>
        <p:spPr>
          <a:xfrm>
            <a:off x="616178" y="4605337"/>
            <a:ext cx="5907728" cy="1352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dirty="0" smtClean="0">
                <a:solidFill>
                  <a:srgbClr val="0092D7"/>
                </a:solidFill>
                <a:latin typeface="PF DinDisplay Pro Medium" panose="02000506000000020004" pitchFamily="2" charset="0"/>
              </a:rPr>
              <a:t>Разработать программу по проведению урока социальной активности</a:t>
            </a:r>
            <a:endParaRPr lang="ru-RU" sz="2400" dirty="0">
              <a:solidFill>
                <a:srgbClr val="0092D7"/>
              </a:solidFill>
              <a:latin typeface="PF DinDisplay Pro Medium" panose="02000506000000020004" pitchFamily="2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60591" y="6368433"/>
            <a:ext cx="6108472" cy="0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6131849" y="4090988"/>
            <a:ext cx="2624137" cy="2624137"/>
          </a:xfrm>
          <a:prstGeom prst="ellipse">
            <a:avLst/>
          </a:prstGeom>
          <a:solidFill>
            <a:srgbClr val="00B0F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475" y="4295774"/>
            <a:ext cx="1151480" cy="15390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21376" y="5764965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ЗАДАЧИ</a:t>
            </a:r>
            <a:endParaRPr lang="ru-RU" sz="36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38150" y="238125"/>
            <a:ext cx="0" cy="6158398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60591" y="126248"/>
            <a:ext cx="3969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ЗАДАЧА № 1</a:t>
            </a:r>
            <a:endParaRPr lang="ru-RU" sz="28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2329" y="2099362"/>
            <a:ext cx="3969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ЗАДАЧА № 2</a:t>
            </a:r>
            <a:endParaRPr lang="ru-RU" sz="28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0591" y="4057445"/>
            <a:ext cx="3969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ЗАДАЧА № 3</a:t>
            </a:r>
            <a:endParaRPr lang="ru-RU" sz="28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16178" y="716470"/>
            <a:ext cx="8045910" cy="1352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dirty="0" smtClean="0">
                <a:solidFill>
                  <a:srgbClr val="0092D7"/>
                </a:solidFill>
                <a:latin typeface="PF DinDisplay Pro Medium" panose="02000506000000020004" pitchFamily="2" charset="0"/>
              </a:rPr>
              <a:t>Сформировать базу источников информации, разработать глоссарий по направлению социальной активности</a:t>
            </a:r>
            <a:endParaRPr lang="ru-RU" sz="2400" dirty="0">
              <a:solidFill>
                <a:srgbClr val="0092D7"/>
              </a:solidFill>
              <a:latin typeface="PF DinDisplay Pro Medium" panose="02000506000000020004" pitchFamily="2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16178" y="2659324"/>
            <a:ext cx="8045910" cy="1352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400" dirty="0" smtClean="0">
                <a:solidFill>
                  <a:srgbClr val="0092D7"/>
                </a:solidFill>
                <a:latin typeface="PF DinDisplay Pro Medium" panose="02000506000000020004" pitchFamily="2" charset="0"/>
              </a:rPr>
              <a:t>Провести опрос по тематике социальной активности</a:t>
            </a:r>
            <a:endParaRPr lang="ru-RU" sz="2400" dirty="0">
              <a:solidFill>
                <a:srgbClr val="0092D7"/>
              </a:solidFill>
              <a:latin typeface="PF DinDisplay Pro Medium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288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74" y="-38273"/>
            <a:ext cx="9144000" cy="685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056"/>
          <a:stretch/>
        </p:blipFill>
        <p:spPr>
          <a:xfrm>
            <a:off x="-172657" y="194398"/>
            <a:ext cx="8039702" cy="12668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96166" y="504644"/>
            <a:ext cx="26404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РЕЗУЛЬТАТ</a:t>
            </a:r>
            <a:endParaRPr lang="ru-RU" sz="36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90525" y="1800225"/>
            <a:ext cx="0" cy="1190625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2377" y="1693894"/>
            <a:ext cx="86419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rgbClr val="0070C0"/>
                </a:solidFill>
                <a:latin typeface="PF DinDisplay Pro Black" panose="02000503030000020004" pitchFamily="2" charset="0"/>
              </a:rPr>
              <a:t>Разработана электронная презентация </a:t>
            </a:r>
          </a:p>
          <a:p>
            <a:pPr algn="just"/>
            <a:r>
              <a:rPr lang="ru-RU" sz="2800" dirty="0" smtClean="0">
                <a:solidFill>
                  <a:srgbClr val="0070C0"/>
                </a:solidFill>
                <a:latin typeface="PF DinDisplay Pro Black" panose="02000503030000020004" pitchFamily="2" charset="0"/>
              </a:rPr>
              <a:t>с указанием источников информации по </a:t>
            </a:r>
          </a:p>
          <a:p>
            <a:pPr algn="just"/>
            <a:r>
              <a:rPr lang="ru-RU" sz="2800" dirty="0" smtClean="0">
                <a:solidFill>
                  <a:srgbClr val="0070C0"/>
                </a:solidFill>
                <a:latin typeface="PF DinDisplay Pro Black" panose="02000503030000020004" pitchFamily="2" charset="0"/>
              </a:rPr>
              <a:t>социальной активности</a:t>
            </a:r>
            <a:endParaRPr lang="ru-RU" sz="2800" dirty="0">
              <a:solidFill>
                <a:srgbClr val="0070C0"/>
              </a:solidFill>
              <a:latin typeface="PF DinDisplay Pro Black" panose="02000503030000020004" pitchFamily="2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0525" y="3383928"/>
            <a:ext cx="0" cy="1190625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2377" y="3254537"/>
            <a:ext cx="68797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rgbClr val="0070C0"/>
                </a:solidFill>
                <a:latin typeface="PF DinDisplay Pro Black" panose="02000503030000020004" pitchFamily="2" charset="0"/>
              </a:rPr>
              <a:t>Разработан глоссарий и размещен на информационных ресурсах</a:t>
            </a:r>
            <a:endParaRPr lang="ru-RU" sz="2800" dirty="0">
              <a:solidFill>
                <a:srgbClr val="0070C0"/>
              </a:solidFill>
              <a:latin typeface="PF DinDisplay Pro Black" panose="02000503030000020004" pitchFamily="2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90525" y="4989113"/>
            <a:ext cx="0" cy="1190625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9902" y="4872203"/>
            <a:ext cx="685520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dirty="0" smtClean="0">
                <a:solidFill>
                  <a:srgbClr val="0070C0"/>
                </a:solidFill>
                <a:latin typeface="PF DinDisplay Pro Black" panose="02000503030000020004" pitchFamily="2" charset="0"/>
              </a:rPr>
              <a:t>Проведен опрос с охватом 100 школьников, проведена пресс-конференция по открытию уроков социальной активности</a:t>
            </a:r>
            <a:endParaRPr lang="ru-RU" sz="2500" dirty="0">
              <a:solidFill>
                <a:srgbClr val="0070C0"/>
              </a:solidFill>
              <a:latin typeface="PF DinDisplay Pro Black" panose="02000503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039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056"/>
          <a:stretch/>
        </p:blipFill>
        <p:spPr>
          <a:xfrm>
            <a:off x="-172657" y="194398"/>
            <a:ext cx="8039702" cy="12668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83768" y="289201"/>
            <a:ext cx="33890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ПЛАНИРОВАНИЕ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ДЕЯТЕЛЬНОСТИ</a:t>
            </a:r>
            <a:endParaRPr lang="ru-RU" sz="32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413951"/>
              </p:ext>
            </p:extLst>
          </p:nvPr>
        </p:nvGraphicFramePr>
        <p:xfrm>
          <a:off x="209454" y="1497875"/>
          <a:ext cx="8734249" cy="5106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9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591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323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462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981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0118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F DinDisplay Pro Black" panose="02000503030000020004" pitchFamily="2" charset="0"/>
                        </a:rPr>
                        <a:t>№ П</a:t>
                      </a:r>
                      <a:r>
                        <a:rPr lang="en-US" sz="1600" dirty="0" smtClean="0">
                          <a:latin typeface="PF DinDisplay Pro Black" panose="02000503030000020004" pitchFamily="2" charset="0"/>
                        </a:rPr>
                        <a:t>/</a:t>
                      </a:r>
                      <a:r>
                        <a:rPr lang="ru-RU" sz="1600" dirty="0" smtClean="0">
                          <a:latin typeface="PF DinDisplay Pro Black" panose="02000503030000020004" pitchFamily="2" charset="0"/>
                        </a:rPr>
                        <a:t>П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F DinDisplay Pro Black" panose="02000503030000020004" pitchFamily="2" charset="0"/>
                        </a:rPr>
                        <a:t>Содержание работы</a:t>
                      </a:r>
                      <a:endParaRPr lang="ru-RU" sz="1600" dirty="0">
                        <a:latin typeface="PF DinDisplay Pro Black" panose="02000503030000020004" pitchFamily="2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F DinDisplay Pro Black" panose="02000503030000020004" pitchFamily="2" charset="0"/>
                        </a:rPr>
                        <a:t>Сроки исполнения</a:t>
                      </a:r>
                      <a:endParaRPr lang="ru-RU" sz="1600" dirty="0">
                        <a:latin typeface="PF DinDisplay Pro Black" panose="02000503030000020004" pitchFamily="2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F DinDisplay Pro Black" panose="02000503030000020004" pitchFamily="2" charset="0"/>
                        </a:rPr>
                        <a:t>Ответственные</a:t>
                      </a:r>
                      <a:endParaRPr lang="ru-RU" sz="1600" dirty="0">
                        <a:latin typeface="PF DinDisplay Pro Black" panose="02000503030000020004" pitchFamily="2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F DinDisplay Pro Black" panose="02000503030000020004" pitchFamily="2" charset="0"/>
                        </a:rPr>
                        <a:t>Система контроля</a:t>
                      </a:r>
                      <a:endParaRPr lang="ru-RU" sz="1600" dirty="0">
                        <a:latin typeface="PF DinDisplay Pro Black" panose="02000503030000020004" pitchFamily="2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84118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Организовать работу по поиску информации и создать презентацию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неделя по</a:t>
                      </a:r>
                      <a:r>
                        <a:rPr lang="ru-RU" baseline="0" dirty="0" smtClean="0"/>
                        <a:t> реализации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Руководители групп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Заседания детского актива и отчет о</a:t>
                      </a:r>
                      <a:r>
                        <a:rPr lang="ru-RU" baseline="0" dirty="0" smtClean="0"/>
                        <a:t> работе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84118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Определение списка терминов для глоссария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неделя</a:t>
                      </a:r>
                      <a:r>
                        <a:rPr lang="ru-RU" baseline="0" dirty="0" smtClean="0"/>
                        <a:t> по реализации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Руководители групп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Заседания детского актива и отчет о</a:t>
                      </a:r>
                      <a:r>
                        <a:rPr lang="ru-RU" baseline="0" dirty="0" smtClean="0"/>
                        <a:t> работе</a:t>
                      </a: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84118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Провести опрос и проанализировать ответы.</a:t>
                      </a:r>
                    </a:p>
                    <a:p>
                      <a:r>
                        <a:rPr lang="ru-RU" dirty="0" smtClean="0"/>
                        <a:t>Разработать план по</a:t>
                      </a:r>
                      <a:r>
                        <a:rPr lang="ru-RU" baseline="0" dirty="0" smtClean="0"/>
                        <a:t> проведению уроков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неделя по реализации проекта</a:t>
                      </a:r>
                    </a:p>
                    <a:p>
                      <a:r>
                        <a:rPr lang="ru-RU" dirty="0" smtClean="0"/>
                        <a:t>1 месяц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Руководители групп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Председатель</a:t>
                      </a:r>
                      <a:r>
                        <a:rPr lang="ru-RU" baseline="0" dirty="0" smtClean="0"/>
                        <a:t> Совета лидеров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Заседания детского актива и отчет о</a:t>
                      </a:r>
                      <a:r>
                        <a:rPr lang="ru-RU" baseline="0" dirty="0" smtClean="0"/>
                        <a:t> работе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091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056"/>
          <a:stretch/>
        </p:blipFill>
        <p:spPr>
          <a:xfrm>
            <a:off x="-172657" y="194398"/>
            <a:ext cx="8039702" cy="12668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9595" y="289201"/>
            <a:ext cx="2497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PF DinDisplay Pro Black" panose="02000503030000020004" pitchFamily="2" charset="0"/>
              </a:rPr>
              <a:t>МЕДИАПЛАН</a:t>
            </a:r>
            <a:endParaRPr lang="ru-RU" sz="3200" dirty="0">
              <a:solidFill>
                <a:schemeClr val="bg1"/>
              </a:solidFill>
              <a:latin typeface="PF DinDisplay Pro Black" panose="02000503030000020004" pitchFamily="2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902597"/>
              </p:ext>
            </p:extLst>
          </p:nvPr>
        </p:nvGraphicFramePr>
        <p:xfrm>
          <a:off x="156752" y="1556026"/>
          <a:ext cx="8821784" cy="3682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394"/>
                <a:gridCol w="1605582"/>
                <a:gridCol w="1488664"/>
                <a:gridCol w="1624130"/>
                <a:gridCol w="2486448"/>
                <a:gridCol w="992566"/>
              </a:tblGrid>
              <a:tr h="8475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 п/п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Мероприятие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СМИ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Сроки исполнения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Смысловая нагрузка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Форма сопровождения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Открытие платформы по проведению уроков социальной активности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Телевидение, интернет</a:t>
                      </a:r>
                      <a:r>
                        <a:rPr lang="ru-RU" baseline="0" dirty="0" smtClean="0"/>
                        <a:t> ресурсы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</a:t>
                      </a:r>
                      <a:r>
                        <a:rPr lang="ru-RU" baseline="0" dirty="0" smtClean="0"/>
                        <a:t> месяц анонсы</a:t>
                      </a:r>
                    </a:p>
                    <a:p>
                      <a:r>
                        <a:rPr lang="ru-RU" baseline="0" dirty="0" smtClean="0"/>
                        <a:t>По итогам проведения пост-релиз</a:t>
                      </a:r>
                    </a:p>
                    <a:p>
                      <a:r>
                        <a:rPr lang="ru-RU" baseline="0" dirty="0" smtClean="0"/>
                        <a:t>Съемка в день проведения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Разработанная</a:t>
                      </a:r>
                      <a:r>
                        <a:rPr lang="ru-RU" baseline="0" dirty="0" smtClean="0"/>
                        <a:t> платформа станет возможностью получать знания в области социальной активности для школьников региона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Репортаж, пресс-релиз,</a:t>
                      </a:r>
                      <a:r>
                        <a:rPr lang="ru-RU" baseline="0" dirty="0" smtClean="0"/>
                        <a:t> промо-ролик</a:t>
                      </a:r>
                    </a:p>
                    <a:p>
                      <a:r>
                        <a:rPr lang="ru-RU" baseline="0" dirty="0" smtClean="0"/>
                        <a:t>Сборник лучших </a:t>
                      </a:r>
                      <a:r>
                        <a:rPr lang="ru-RU" baseline="0" dirty="0" err="1" smtClean="0"/>
                        <a:t>практи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0606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290</Words>
  <Application>Microsoft Office PowerPoint</Application>
  <PresentationFormat>Экран (4:3)</PresentationFormat>
  <Paragraphs>79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PF DinDisplay Pro Black</vt:lpstr>
      <vt:lpstr>PF DinDisplay Pro Medium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Никита Тарасов</dc:creator>
  <cp:lastModifiedBy>Вячеслав Александрович Амосов</cp:lastModifiedBy>
  <cp:revision>22</cp:revision>
  <dcterms:created xsi:type="dcterms:W3CDTF">2019-10-26T19:20:44Z</dcterms:created>
  <dcterms:modified xsi:type="dcterms:W3CDTF">2019-11-23T12:27:06Z</dcterms:modified>
</cp:coreProperties>
</file>