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62" r:id="rId6"/>
    <p:sldId id="274" r:id="rId7"/>
    <p:sldId id="271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D7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3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3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2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6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0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2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7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0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1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5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8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8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8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005" y="2259837"/>
            <a:ext cx="65670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Развитие и поддержка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волонтерства/добровольчества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 в межмуниципальных Центрах</a:t>
            </a:r>
            <a:endParaRPr lang="ru-RU" sz="3600" b="1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162911" y="5774934"/>
            <a:ext cx="4714747" cy="640728"/>
          </a:xfrm>
          <a:prstGeom prst="parallelogram">
            <a:avLst>
              <a:gd name="adj" fmla="val 41302"/>
            </a:avLst>
          </a:prstGeom>
          <a:solidFill>
            <a:srgbClr val="009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33233" y="5774934"/>
            <a:ext cx="2570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ГРУППА </a:t>
            </a:r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№ 5</a:t>
            </a:r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43" y="5844459"/>
            <a:ext cx="266714" cy="2508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" y="6043544"/>
            <a:ext cx="266714" cy="25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8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95195" y="504644"/>
            <a:ext cx="446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АНАЛИЗ СИТУАЦИИ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0525" y="1800225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6" y="1791078"/>
            <a:ext cx="75940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Целевая аудитория в основном школьники и студенты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профессиональных образовательных организаций</a:t>
            </a:r>
            <a:endParaRPr lang="ru-RU" sz="2800" dirty="0">
              <a:solidFill>
                <a:srgbClr val="0070C0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0525" y="3383928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3866" y="3374781"/>
            <a:ext cx="7342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Недостаточное межведомственное </a:t>
            </a:r>
            <a:r>
              <a:rPr lang="ru-RU" sz="2800" dirty="0" err="1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взаимодейстиве</a:t>
            </a:r>
            <a:endParaRPr lang="ru-RU" sz="2800" dirty="0">
              <a:solidFill>
                <a:srgbClr val="0070C0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0525" y="4989113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183" y="4989113"/>
            <a:ext cx="60295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Размытое восприятие информации о роли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добровольчества у разных целевых групп</a:t>
            </a:r>
            <a:endParaRPr lang="ru-RU" sz="2800" dirty="0">
              <a:solidFill>
                <a:srgbClr val="0070C0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1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3" y="249044"/>
            <a:ext cx="1081805" cy="14459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539" y="0"/>
            <a:ext cx="414194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68" y="505745"/>
            <a:ext cx="6292750" cy="932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1381132" y="505746"/>
            <a:ext cx="896460" cy="932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6986967" y="505748"/>
            <a:ext cx="896460" cy="932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3901" y="371845"/>
            <a:ext cx="40767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СТРАТЕГИЧЕСКАЯ</a:t>
            </a:r>
            <a:b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ЦЕЛЬ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90575" y="1828326"/>
            <a:ext cx="0" cy="47248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1936927" y="3959932"/>
            <a:ext cx="4724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#</a:t>
            </a:r>
            <a:r>
              <a:rPr lang="ru-RU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УПРАВЛЕНЧЕСКИЙ_ПРОЕКТ</a:t>
            </a:r>
            <a:endParaRPr lang="ru-RU" sz="24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52475" y="6520180"/>
            <a:ext cx="567372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24807" y="1805211"/>
            <a:ext cx="77131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Создание единой системы информационно-образовательного пространства по развитию волонтерства/добровольчества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в межмуниципальном образовательном округе</a:t>
            </a:r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8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3" y="249044"/>
            <a:ext cx="1081805" cy="14459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539" y="0"/>
            <a:ext cx="414194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68" y="505745"/>
            <a:ext cx="6292750" cy="932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1381132" y="505746"/>
            <a:ext cx="896460" cy="932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6986967" y="505748"/>
            <a:ext cx="896460" cy="932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75418" y="371845"/>
            <a:ext cx="3313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ТАКТИЧЕСКАЯ</a:t>
            </a:r>
            <a:b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ЦЕЛЬ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90575" y="1828326"/>
            <a:ext cx="0" cy="47248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1936927" y="3959932"/>
            <a:ext cx="4724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#</a:t>
            </a:r>
            <a:r>
              <a:rPr lang="ru-RU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УПРАВЛЕНЧЕСКИЙ_ПРОЕКТ</a:t>
            </a:r>
            <a:endParaRPr lang="ru-RU" sz="24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52475" y="6520180"/>
            <a:ext cx="567372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24807" y="1805211"/>
            <a:ext cx="586545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Провести образовательные сессии по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направлению добровольчества в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межмуниципальном округе</a:t>
            </a:r>
          </a:p>
          <a:p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Обновить нормативно правовую базу </a:t>
            </a:r>
          </a:p>
          <a:p>
            <a:r>
              <a:rPr lang="ru-RU" sz="2800" dirty="0">
                <a:solidFill>
                  <a:schemeClr val="bg1"/>
                </a:solidFill>
                <a:latin typeface="PF DinDisplay Pro Medium" panose="02000506000000020004" pitchFamily="2" charset="0"/>
              </a:rPr>
              <a:t>м</a:t>
            </a:r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униципального уровня в соответствии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с действующим законодательством</a:t>
            </a:r>
          </a:p>
          <a:p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Разработать схему оперативного обмена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информацией </a:t>
            </a:r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2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616178" y="4605337"/>
            <a:ext cx="5907728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rgbClr val="0092D7"/>
                </a:solidFill>
                <a:latin typeface="PF DinDisplay Pro Medium" panose="02000506000000020004" pitchFamily="2" charset="0"/>
              </a:rPr>
              <a:t>Сформировать рабочую группу по разработке схемы оперативного обмена информацией</a:t>
            </a:r>
            <a:endParaRPr lang="ru-RU" sz="2400" dirty="0">
              <a:solidFill>
                <a:srgbClr val="0092D7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60591" y="6368433"/>
            <a:ext cx="6108472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131849" y="4090988"/>
            <a:ext cx="2624137" cy="2624137"/>
          </a:xfrm>
          <a:prstGeom prst="ellipse">
            <a:avLst/>
          </a:prstGeom>
          <a:solidFill>
            <a:srgbClr val="00B0F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4295774"/>
            <a:ext cx="1151480" cy="15390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1376" y="5764965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ЗАДАЧИ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38150" y="238125"/>
            <a:ext cx="0" cy="6158398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0591" y="126248"/>
            <a:ext cx="3969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ЗАДАЧА № 1</a:t>
            </a:r>
            <a:endParaRPr lang="ru-RU" sz="28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2329" y="2099362"/>
            <a:ext cx="3969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ЗАДАЧА № 2</a:t>
            </a:r>
            <a:endParaRPr lang="ru-RU" sz="28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591" y="4057445"/>
            <a:ext cx="3969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ЗАДАЧА № 3</a:t>
            </a:r>
            <a:endParaRPr lang="ru-RU" sz="28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6178" y="716470"/>
            <a:ext cx="8045910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rgbClr val="0092D7"/>
                </a:solidFill>
                <a:latin typeface="PF DinDisplay Pro Medium" panose="02000506000000020004" pitchFamily="2" charset="0"/>
              </a:rPr>
              <a:t>Разработать тематический план образовательных сессий и обучить специалистов по различным направлениям деятельности </a:t>
            </a:r>
            <a:endParaRPr lang="ru-RU" sz="2400" dirty="0">
              <a:solidFill>
                <a:srgbClr val="0092D7"/>
              </a:solidFill>
              <a:latin typeface="PF DinDisplay Pro Medium" panose="02000506000000020004" pitchFamily="2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6178" y="2659324"/>
            <a:ext cx="8045910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rgbClr val="0092D7"/>
                </a:solidFill>
                <a:latin typeface="PF DinDisplay Pro Medium" panose="02000506000000020004" pitchFamily="2" charset="0"/>
              </a:rPr>
              <a:t>Внести корректировку в нормативно правовую базу муниципального уровня с последующим направлениям адресату целевых групп</a:t>
            </a:r>
            <a:endParaRPr lang="ru-RU" sz="2400" dirty="0">
              <a:solidFill>
                <a:srgbClr val="0092D7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8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74" y="-38273"/>
            <a:ext cx="9144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96166" y="504644"/>
            <a:ext cx="2640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РЕЗУЛЬТАТ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0525" y="1800225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377" y="1679538"/>
            <a:ext cx="74315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Проведено 3 образовательные сессии, обучено </a:t>
            </a: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100 специалистов по медиа, коммуникативной </a:t>
            </a: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культуре, организации партнерства и др.</a:t>
            </a:r>
            <a:endParaRPr lang="ru-RU" sz="2800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0525" y="3383928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0891" y="3374781"/>
            <a:ext cx="68797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Внесены изменения в 10 нормативно правовых документов муниципального уровня</a:t>
            </a:r>
            <a:endParaRPr lang="ru-RU" sz="2800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0525" y="4989113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9902" y="4872203"/>
            <a:ext cx="685520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Создана рабочая группа из числа специалистов по делам молодежи от районов, сформировано экспертное сообщество</a:t>
            </a:r>
            <a:endParaRPr lang="ru-RU" sz="2500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3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3768" y="289201"/>
            <a:ext cx="33890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ПЛАНИРОВАНИЕ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ДЕЯТЕЛЬНОСТИ</a:t>
            </a:r>
            <a:endParaRPr lang="ru-RU" sz="32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50175"/>
              </p:ext>
            </p:extLst>
          </p:nvPr>
        </p:nvGraphicFramePr>
        <p:xfrm>
          <a:off x="209454" y="1497875"/>
          <a:ext cx="8734249" cy="5285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59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23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6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011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№ П</a:t>
                      </a:r>
                      <a:r>
                        <a:rPr lang="en-US" sz="1600" dirty="0" smtClean="0">
                          <a:latin typeface="PF DinDisplay Pro Black" panose="02000503030000020004" pitchFamily="2" charset="0"/>
                        </a:rPr>
                        <a:t>/</a:t>
                      </a:r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П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Содержание работы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Сроки исполнения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Ответственные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Система контроля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Заседание рабочей группы по разработке тематического плана образовательной сессии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15 января 2020</a:t>
                      </a:r>
                      <a:r>
                        <a:rPr lang="ru-RU" baseline="0" dirty="0" smtClean="0"/>
                        <a:t>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Руководители образовательного округа, ресурсного центра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Вебинары по исполнению задач, рабочие встречи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образовательных сессий для специалистов округа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января 2020 года</a:t>
                      </a:r>
                    </a:p>
                    <a:p>
                      <a:r>
                        <a:rPr lang="ru-RU" dirty="0" smtClean="0"/>
                        <a:t>15 февраля 2020</a:t>
                      </a:r>
                      <a:r>
                        <a:rPr lang="ru-RU" baseline="0" dirty="0" smtClean="0"/>
                        <a:t> года</a:t>
                      </a:r>
                    </a:p>
                    <a:p>
                      <a:r>
                        <a:rPr lang="ru-RU" baseline="0" dirty="0" smtClean="0"/>
                        <a:t>15 марта </a:t>
                      </a:r>
                    </a:p>
                    <a:p>
                      <a:r>
                        <a:rPr lang="ru-RU" baseline="0" dirty="0" smtClean="0"/>
                        <a:t>2020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Руководители образовательного округа, ресурсного центра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подготовки по проведению образовательных сессий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деятельности</a:t>
                      </a:r>
                      <a:r>
                        <a:rPr lang="ru-RU" baseline="0" dirty="0" smtClean="0"/>
                        <a:t> рабочей группы по разработке схемы оперативного обмена информацией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10-20 апреля 2020</a:t>
                      </a:r>
                      <a:r>
                        <a:rPr lang="ru-RU" baseline="0" dirty="0" smtClean="0"/>
                        <a:t>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Руководители образовательного округа, ресурсного центра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Вебинары по исполнению задач, рабочие встречи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09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595" y="289201"/>
            <a:ext cx="2497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МЕДИАПЛАН</a:t>
            </a:r>
            <a:endParaRPr lang="ru-RU" sz="32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495132"/>
              </p:ext>
            </p:extLst>
          </p:nvPr>
        </p:nvGraphicFramePr>
        <p:xfrm>
          <a:off x="156752" y="1556026"/>
          <a:ext cx="8821784" cy="532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394"/>
                <a:gridCol w="1605582"/>
                <a:gridCol w="1488664"/>
                <a:gridCol w="1624130"/>
                <a:gridCol w="2486448"/>
                <a:gridCol w="992566"/>
              </a:tblGrid>
              <a:tr h="8475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Сроки исполнения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Смысловая нагрузка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Форма сопровождения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Старт образовательных сессий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Телевидение, интернет</a:t>
                      </a:r>
                      <a:r>
                        <a:rPr lang="ru-RU" baseline="0" dirty="0" smtClean="0"/>
                        <a:t>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</a:t>
                      </a:r>
                      <a:r>
                        <a:rPr lang="ru-RU" baseline="0" dirty="0" smtClean="0"/>
                        <a:t> неделю анонсы</a:t>
                      </a:r>
                    </a:p>
                    <a:p>
                      <a:r>
                        <a:rPr lang="ru-RU" baseline="0" dirty="0" smtClean="0"/>
                        <a:t>По итогам проведения пост-релиз</a:t>
                      </a:r>
                    </a:p>
                    <a:p>
                      <a:r>
                        <a:rPr lang="ru-RU" baseline="0" dirty="0" smtClean="0"/>
                        <a:t>Съемка в день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Добровольчество в Кировской области – решение государственных задач силами профессиональных специалистов.</a:t>
                      </a:r>
                    </a:p>
                    <a:p>
                      <a:r>
                        <a:rPr lang="ru-RU" dirty="0" smtClean="0"/>
                        <a:t>Обучение на образовательных сессиях выстроено с учетом современных компетенций</a:t>
                      </a:r>
                      <a:r>
                        <a:rPr lang="ru-RU" baseline="0" dirty="0" smtClean="0"/>
                        <a:t> и трендов. Участники – специалисты в сфере добровольчества и молодежной политики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Репортаж, пресс-релиз,</a:t>
                      </a:r>
                      <a:r>
                        <a:rPr lang="ru-RU" baseline="0" dirty="0" smtClean="0"/>
                        <a:t> промо-ролик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060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340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PF DinDisplay Pro Black</vt:lpstr>
      <vt:lpstr>PF DinDisplay Pro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Тарасов</dc:creator>
  <cp:lastModifiedBy>Вячеслав Александрович Амосов</cp:lastModifiedBy>
  <cp:revision>20</cp:revision>
  <dcterms:created xsi:type="dcterms:W3CDTF">2019-10-26T19:20:44Z</dcterms:created>
  <dcterms:modified xsi:type="dcterms:W3CDTF">2019-11-23T12:14:18Z</dcterms:modified>
</cp:coreProperties>
</file>